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95"/>
  </p:notesMasterIdLst>
  <p:handoutMasterIdLst>
    <p:handoutMasterId r:id="rId96"/>
  </p:handoutMasterIdLst>
  <p:sldIdLst>
    <p:sldId id="265" r:id="rId2"/>
    <p:sldId id="354" r:id="rId3"/>
    <p:sldId id="355" r:id="rId4"/>
    <p:sldId id="361" r:id="rId5"/>
    <p:sldId id="367" r:id="rId6"/>
    <p:sldId id="435" r:id="rId7"/>
    <p:sldId id="268" r:id="rId8"/>
    <p:sldId id="429" r:id="rId9"/>
    <p:sldId id="443" r:id="rId10"/>
    <p:sldId id="431" r:id="rId11"/>
    <p:sldId id="498" r:id="rId12"/>
    <p:sldId id="333" r:id="rId13"/>
    <p:sldId id="500" r:id="rId14"/>
    <p:sldId id="434" r:id="rId15"/>
    <p:sldId id="501" r:id="rId16"/>
    <p:sldId id="425" r:id="rId17"/>
    <p:sldId id="535" r:id="rId18"/>
    <p:sldId id="536" r:id="rId19"/>
    <p:sldId id="537" r:id="rId20"/>
    <p:sldId id="538" r:id="rId21"/>
    <p:sldId id="539" r:id="rId22"/>
    <p:sldId id="540" r:id="rId23"/>
    <p:sldId id="541" r:id="rId24"/>
    <p:sldId id="542" r:id="rId25"/>
    <p:sldId id="543" r:id="rId26"/>
    <p:sldId id="374" r:id="rId27"/>
    <p:sldId id="397" r:id="rId28"/>
    <p:sldId id="433" r:id="rId29"/>
    <p:sldId id="346" r:id="rId30"/>
    <p:sldId id="309" r:id="rId31"/>
    <p:sldId id="285" r:id="rId32"/>
    <p:sldId id="327" r:id="rId33"/>
    <p:sldId id="365" r:id="rId34"/>
    <p:sldId id="366" r:id="rId35"/>
    <p:sldId id="437" r:id="rId36"/>
    <p:sldId id="406" r:id="rId37"/>
    <p:sldId id="438" r:id="rId38"/>
    <p:sldId id="439" r:id="rId39"/>
    <p:sldId id="408" r:id="rId40"/>
    <p:sldId id="313" r:id="rId41"/>
    <p:sldId id="314" r:id="rId42"/>
    <p:sldId id="426" r:id="rId43"/>
    <p:sldId id="363" r:id="rId44"/>
    <p:sldId id="419" r:id="rId45"/>
    <p:sldId id="420" r:id="rId46"/>
    <p:sldId id="319" r:id="rId47"/>
    <p:sldId id="334" r:id="rId48"/>
    <p:sldId id="320" r:id="rId49"/>
    <p:sldId id="440" r:id="rId50"/>
    <p:sldId id="356" r:id="rId51"/>
    <p:sldId id="317" r:id="rId52"/>
    <p:sldId id="329" r:id="rId53"/>
    <p:sldId id="287" r:id="rId54"/>
    <p:sldId id="328" r:id="rId55"/>
    <p:sldId id="357" r:id="rId56"/>
    <p:sldId id="326" r:id="rId57"/>
    <p:sldId id="441" r:id="rId58"/>
    <p:sldId id="372" r:id="rId59"/>
    <p:sldId id="402" r:id="rId60"/>
    <p:sldId id="335" r:id="rId61"/>
    <p:sldId id="340" r:id="rId62"/>
    <p:sldId id="339" r:id="rId63"/>
    <p:sldId id="522" r:id="rId64"/>
    <p:sldId id="370" r:id="rId65"/>
    <p:sldId id="368" r:id="rId66"/>
    <p:sldId id="371" r:id="rId67"/>
    <p:sldId id="280" r:id="rId68"/>
    <p:sldId id="502" r:id="rId69"/>
    <p:sldId id="503" r:id="rId70"/>
    <p:sldId id="507" r:id="rId71"/>
    <p:sldId id="520" r:id="rId72"/>
    <p:sldId id="519" r:id="rId73"/>
    <p:sldId id="521" r:id="rId74"/>
    <p:sldId id="516" r:id="rId75"/>
    <p:sldId id="515" r:id="rId76"/>
    <p:sldId id="508" r:id="rId77"/>
    <p:sldId id="512" r:id="rId78"/>
    <p:sldId id="514" r:id="rId79"/>
    <p:sldId id="513" r:id="rId80"/>
    <p:sldId id="504" r:id="rId81"/>
    <p:sldId id="534" r:id="rId82"/>
    <p:sldId id="532" r:id="rId83"/>
    <p:sldId id="523" r:id="rId84"/>
    <p:sldId id="517" r:id="rId85"/>
    <p:sldId id="518" r:id="rId86"/>
    <p:sldId id="524" r:id="rId87"/>
    <p:sldId id="525" r:id="rId88"/>
    <p:sldId id="528" r:id="rId89"/>
    <p:sldId id="526" r:id="rId90"/>
    <p:sldId id="529" r:id="rId91"/>
    <p:sldId id="530" r:id="rId92"/>
    <p:sldId id="527" r:id="rId93"/>
    <p:sldId id="330" r:id="rId9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4" autoAdjust="0"/>
    <p:restoredTop sz="94660"/>
  </p:normalViewPr>
  <p:slideViewPr>
    <p:cSldViewPr>
      <p:cViewPr>
        <p:scale>
          <a:sx n="80" d="100"/>
          <a:sy n="80" d="100"/>
        </p:scale>
        <p:origin x="-420" y="-72"/>
      </p:cViewPr>
      <p:guideLst>
        <p:guide orient="horz" pos="2160"/>
        <p:guide pos="2880"/>
      </p:guideLst>
    </p:cSldViewPr>
  </p:slideViewPr>
  <p:notesTextViewPr>
    <p:cViewPr>
      <p:scale>
        <a:sx n="1" d="1"/>
        <a:sy n="1" d="1"/>
      </p:scale>
      <p:origin x="0" y="0"/>
    </p:cViewPr>
  </p:notesTextViewPr>
  <p:sorterViewPr>
    <p:cViewPr>
      <p:scale>
        <a:sx n="33" d="100"/>
        <a:sy n="33" d="100"/>
      </p:scale>
      <p:origin x="0" y="2388"/>
    </p:cViewPr>
  </p:sorterViewPr>
  <p:notesViewPr>
    <p:cSldViewPr>
      <p:cViewPr varScale="1">
        <p:scale>
          <a:sx n="51" d="100"/>
          <a:sy n="51" d="100"/>
        </p:scale>
        <p:origin x="-1980" y="-108"/>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F2EE37-85FC-4354-8BB9-B57D2CE89314}" type="doc">
      <dgm:prSet loTypeId="urn:microsoft.com/office/officeart/2005/8/layout/radial1" loCatId="relationship" qsTypeId="urn:microsoft.com/office/officeart/2005/8/quickstyle/simple1" qsCatId="simple" csTypeId="urn:microsoft.com/office/officeart/2005/8/colors/accent1_2" csCatId="accent1"/>
      <dgm:spPr/>
    </dgm:pt>
    <dgm:pt modelId="{946DB659-2893-41FF-91A1-4163851BEC5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1" i="0" u="none" strike="noStrike" cap="none" normalizeH="0" baseline="0" dirty="0" smtClean="0">
              <a:ln>
                <a:noFill/>
              </a:ln>
              <a:solidFill>
                <a:schemeClr val="tx1"/>
              </a:solidFill>
              <a:effectLst/>
              <a:latin typeface="Arial" charset="0"/>
              <a:cs typeface="Arial" charset="0"/>
            </a:rPr>
            <a:t>Knowing about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IE" b="1" i="0" u="none" strike="noStrike" cap="none" normalizeH="0" baseline="0" dirty="0" smtClean="0">
              <a:ln>
                <a:noFill/>
              </a:ln>
              <a:solidFill>
                <a:schemeClr val="tx1"/>
              </a:solidFill>
              <a:effectLst/>
              <a:latin typeface="Arial" charset="0"/>
              <a:cs typeface="Arial" charset="0"/>
            </a:rPr>
            <a:t>Myself</a:t>
          </a:r>
          <a:endParaRPr kumimoji="0" lang="en-US" b="1" i="0" u="none" strike="noStrike" cap="none" normalizeH="0" baseline="0" dirty="0" smtClean="0">
            <a:ln>
              <a:noFill/>
            </a:ln>
            <a:solidFill>
              <a:schemeClr val="tx1"/>
            </a:solidFill>
            <a:effectLst/>
            <a:latin typeface="Arial" charset="0"/>
            <a:cs typeface="Arial" charset="0"/>
          </a:endParaRPr>
        </a:p>
      </dgm:t>
    </dgm:pt>
    <dgm:pt modelId="{285C3F96-D3A4-40C9-A8B5-6D9373E9CE12}" type="parTrans" cxnId="{6AB7D160-F965-4CDE-AA82-03F8DEAD400B}">
      <dgm:prSet/>
      <dgm:spPr/>
      <dgm:t>
        <a:bodyPr/>
        <a:lstStyle/>
        <a:p>
          <a:endParaRPr lang="en-IE"/>
        </a:p>
      </dgm:t>
    </dgm:pt>
    <dgm:pt modelId="{F8A57801-6CB0-4145-8CF9-677A7651FBDB}" type="sibTrans" cxnId="{6AB7D160-F965-4CDE-AA82-03F8DEAD400B}">
      <dgm:prSet/>
      <dgm:spPr/>
      <dgm:t>
        <a:bodyPr/>
        <a:lstStyle/>
        <a:p>
          <a:endParaRPr lang="en-IE"/>
        </a:p>
      </dgm:t>
    </dgm:pt>
    <dgm:pt modelId="{009C5925-9A4E-4F21-9023-A2F9B01938B7}">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dirty="0" smtClean="0">
              <a:ln>
                <a:noFill/>
              </a:ln>
              <a:solidFill>
                <a:schemeClr val="tx1"/>
              </a:solidFill>
              <a:effectLst/>
              <a:latin typeface="Arial" charset="0"/>
              <a:cs typeface="Arial" charset="0"/>
            </a:rPr>
            <a:t>Abilities</a:t>
          </a:r>
          <a:endParaRPr kumimoji="0" lang="en-US" b="0" i="0" u="none" strike="noStrike" cap="none" normalizeH="0" baseline="0" dirty="0" smtClean="0">
            <a:ln>
              <a:noFill/>
            </a:ln>
            <a:solidFill>
              <a:schemeClr val="tx1"/>
            </a:solidFill>
            <a:effectLst/>
            <a:latin typeface="Arial" charset="0"/>
            <a:cs typeface="Arial" charset="0"/>
          </a:endParaRPr>
        </a:p>
      </dgm:t>
    </dgm:pt>
    <dgm:pt modelId="{C6F58461-593D-4D59-A4D6-F032F35836B5}" type="parTrans" cxnId="{2B2E6C8A-1854-46CC-9C3A-67C1B71F10E7}">
      <dgm:prSet/>
      <dgm:spPr/>
      <dgm:t>
        <a:bodyPr/>
        <a:lstStyle/>
        <a:p>
          <a:endParaRPr lang="en-IE"/>
        </a:p>
      </dgm:t>
    </dgm:pt>
    <dgm:pt modelId="{41FA86AB-DDD6-40EF-8887-89F9148F80E8}" type="sibTrans" cxnId="{2B2E6C8A-1854-46CC-9C3A-67C1B71F10E7}">
      <dgm:prSet/>
      <dgm:spPr/>
      <dgm:t>
        <a:bodyPr/>
        <a:lstStyle/>
        <a:p>
          <a:endParaRPr lang="en-IE"/>
        </a:p>
      </dgm:t>
    </dgm:pt>
    <dgm:pt modelId="{1E1E5AA9-0BF7-4336-8499-540BFCDA0B7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Personality</a:t>
          </a:r>
          <a:endParaRPr kumimoji="0" lang="en-US" b="0" i="0" u="none" strike="noStrike" cap="none" normalizeH="0" baseline="0" smtClean="0">
            <a:ln>
              <a:noFill/>
            </a:ln>
            <a:solidFill>
              <a:schemeClr val="tx1"/>
            </a:solidFill>
            <a:effectLst/>
            <a:latin typeface="Arial" charset="0"/>
            <a:cs typeface="Arial" charset="0"/>
          </a:endParaRPr>
        </a:p>
      </dgm:t>
    </dgm:pt>
    <dgm:pt modelId="{AC837F08-AA0C-49A0-8A52-74D192DA6ECA}" type="parTrans" cxnId="{4034C659-E58B-4C32-9C94-0BA7F88C9EA2}">
      <dgm:prSet/>
      <dgm:spPr/>
      <dgm:t>
        <a:bodyPr/>
        <a:lstStyle/>
        <a:p>
          <a:endParaRPr lang="en-IE"/>
        </a:p>
      </dgm:t>
    </dgm:pt>
    <dgm:pt modelId="{00D7FB90-5B5F-47CC-991B-27740F91F0EE}" type="sibTrans" cxnId="{4034C659-E58B-4C32-9C94-0BA7F88C9EA2}">
      <dgm:prSet/>
      <dgm:spPr/>
      <dgm:t>
        <a:bodyPr/>
        <a:lstStyle/>
        <a:p>
          <a:endParaRPr lang="en-IE"/>
        </a:p>
      </dgm:t>
    </dgm:pt>
    <dgm:pt modelId="{0F3F8B67-E664-489D-AA47-769805B7E248}">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Education</a:t>
          </a:r>
          <a:endParaRPr kumimoji="0" lang="en-US" b="0" i="0" u="none" strike="noStrike" cap="none" normalizeH="0" baseline="0" smtClean="0">
            <a:ln>
              <a:noFill/>
            </a:ln>
            <a:solidFill>
              <a:schemeClr val="tx1"/>
            </a:solidFill>
            <a:effectLst/>
            <a:latin typeface="Arial" charset="0"/>
            <a:cs typeface="Arial" charset="0"/>
          </a:endParaRPr>
        </a:p>
      </dgm:t>
    </dgm:pt>
    <dgm:pt modelId="{146D7DE5-1ADD-4490-BD0C-5AF8621E51A0}" type="parTrans" cxnId="{02D01A1A-5C49-441C-883F-98B08CAB6339}">
      <dgm:prSet/>
      <dgm:spPr/>
      <dgm:t>
        <a:bodyPr/>
        <a:lstStyle/>
        <a:p>
          <a:endParaRPr lang="en-IE"/>
        </a:p>
      </dgm:t>
    </dgm:pt>
    <dgm:pt modelId="{C6B868B4-AB66-48EC-B720-C5F51ECF2980}" type="sibTrans" cxnId="{02D01A1A-5C49-441C-883F-98B08CAB6339}">
      <dgm:prSet/>
      <dgm:spPr/>
      <dgm:t>
        <a:bodyPr/>
        <a:lstStyle/>
        <a:p>
          <a:endParaRPr lang="en-IE"/>
        </a:p>
      </dgm:t>
    </dgm:pt>
    <dgm:pt modelId="{346EB8C5-EB03-4166-A64A-1CA015172BCB}">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Achievements</a:t>
          </a:r>
          <a:endParaRPr kumimoji="0" lang="en-US" b="0" i="0" u="none" strike="noStrike" cap="none" normalizeH="0" baseline="0" smtClean="0">
            <a:ln>
              <a:noFill/>
            </a:ln>
            <a:solidFill>
              <a:schemeClr val="tx1"/>
            </a:solidFill>
            <a:effectLst/>
            <a:latin typeface="Arial" charset="0"/>
            <a:cs typeface="Arial" charset="0"/>
          </a:endParaRPr>
        </a:p>
      </dgm:t>
    </dgm:pt>
    <dgm:pt modelId="{822E762E-E47C-4CBB-9475-FF13EF8E88A3}" type="parTrans" cxnId="{86A4E291-A4CC-4CF9-B4B3-E8908CB8D348}">
      <dgm:prSet/>
      <dgm:spPr/>
      <dgm:t>
        <a:bodyPr/>
        <a:lstStyle/>
        <a:p>
          <a:endParaRPr lang="en-IE"/>
        </a:p>
      </dgm:t>
    </dgm:pt>
    <dgm:pt modelId="{88DF4E9C-7D94-415A-901C-B5D3F71662B6}" type="sibTrans" cxnId="{86A4E291-A4CC-4CF9-B4B3-E8908CB8D348}">
      <dgm:prSet/>
      <dgm:spPr/>
      <dgm:t>
        <a:bodyPr/>
        <a:lstStyle/>
        <a:p>
          <a:endParaRPr lang="en-IE"/>
        </a:p>
      </dgm:t>
    </dgm:pt>
    <dgm:pt modelId="{A263419D-7D0D-4C18-9788-080463C228A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Experience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\work</a:t>
          </a:r>
          <a:endParaRPr kumimoji="0" lang="en-US" b="0" i="0" u="none" strike="noStrike" cap="none" normalizeH="0" baseline="0" smtClean="0">
            <a:ln>
              <a:noFill/>
            </a:ln>
            <a:solidFill>
              <a:schemeClr val="tx1"/>
            </a:solidFill>
            <a:effectLst/>
            <a:latin typeface="Arial" charset="0"/>
            <a:cs typeface="Arial" charset="0"/>
          </a:endParaRPr>
        </a:p>
      </dgm:t>
    </dgm:pt>
    <dgm:pt modelId="{5CB3DA2B-480F-4B08-B162-C64722173DD9}" type="parTrans" cxnId="{DE6BFED4-C12E-461F-9B38-F21D7EF0FCA5}">
      <dgm:prSet/>
      <dgm:spPr/>
      <dgm:t>
        <a:bodyPr/>
        <a:lstStyle/>
        <a:p>
          <a:endParaRPr lang="en-IE"/>
        </a:p>
      </dgm:t>
    </dgm:pt>
    <dgm:pt modelId="{DD90ADEE-A4ED-4454-8531-DC94B0178413}" type="sibTrans" cxnId="{DE6BFED4-C12E-461F-9B38-F21D7EF0FCA5}">
      <dgm:prSet/>
      <dgm:spPr/>
      <dgm:t>
        <a:bodyPr/>
        <a:lstStyle/>
        <a:p>
          <a:endParaRPr lang="en-IE"/>
        </a:p>
      </dgm:t>
    </dgm:pt>
    <dgm:pt modelId="{48668478-B055-44C5-98F5-3F1B5722B96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IE" b="0" i="0" u="none" strike="noStrike" cap="none" normalizeH="0" baseline="0" smtClean="0">
              <a:ln>
                <a:noFill/>
              </a:ln>
              <a:solidFill>
                <a:schemeClr val="tx1"/>
              </a:solidFill>
              <a:effectLst/>
              <a:latin typeface="Arial" charset="0"/>
              <a:cs typeface="Arial" charset="0"/>
            </a:rPr>
            <a:t>Interests</a:t>
          </a:r>
          <a:endParaRPr kumimoji="0" lang="en-US" b="0" i="0" u="none" strike="noStrike" cap="none" normalizeH="0" baseline="0" smtClean="0">
            <a:ln>
              <a:noFill/>
            </a:ln>
            <a:solidFill>
              <a:schemeClr val="tx1"/>
            </a:solidFill>
            <a:effectLst/>
            <a:latin typeface="Arial" charset="0"/>
            <a:cs typeface="Arial" charset="0"/>
          </a:endParaRPr>
        </a:p>
      </dgm:t>
    </dgm:pt>
    <dgm:pt modelId="{331B40EE-E7FA-41E0-B0A3-34F54EE36F33}" type="parTrans" cxnId="{351E4A57-F1DF-4D3E-8662-A6B12141834D}">
      <dgm:prSet/>
      <dgm:spPr/>
      <dgm:t>
        <a:bodyPr/>
        <a:lstStyle/>
        <a:p>
          <a:endParaRPr lang="en-IE"/>
        </a:p>
      </dgm:t>
    </dgm:pt>
    <dgm:pt modelId="{6C316C1D-188B-484C-890C-DB6E5C1410F7}" type="sibTrans" cxnId="{351E4A57-F1DF-4D3E-8662-A6B12141834D}">
      <dgm:prSet/>
      <dgm:spPr/>
      <dgm:t>
        <a:bodyPr/>
        <a:lstStyle/>
        <a:p>
          <a:endParaRPr lang="en-IE"/>
        </a:p>
      </dgm:t>
    </dgm:pt>
    <dgm:pt modelId="{2DA5B8F5-EF08-48A1-88F7-B3E7C3235C19}" type="pres">
      <dgm:prSet presAssocID="{74F2EE37-85FC-4354-8BB9-B57D2CE89314}" presName="cycle" presStyleCnt="0">
        <dgm:presLayoutVars>
          <dgm:chMax val="1"/>
          <dgm:dir/>
          <dgm:animLvl val="ctr"/>
          <dgm:resizeHandles val="exact"/>
        </dgm:presLayoutVars>
      </dgm:prSet>
      <dgm:spPr/>
    </dgm:pt>
    <dgm:pt modelId="{05FF1499-429B-40F1-AA1A-760E60B1904C}" type="pres">
      <dgm:prSet presAssocID="{946DB659-2893-41FF-91A1-4163851BEC56}" presName="centerShape" presStyleLbl="node0" presStyleIdx="0" presStyleCnt="1"/>
      <dgm:spPr/>
      <dgm:t>
        <a:bodyPr/>
        <a:lstStyle/>
        <a:p>
          <a:endParaRPr lang="en-IE"/>
        </a:p>
      </dgm:t>
    </dgm:pt>
    <dgm:pt modelId="{39018092-D22E-487E-B3DF-6C5DD1939798}" type="pres">
      <dgm:prSet presAssocID="{C6F58461-593D-4D59-A4D6-F032F35836B5}" presName="Name9" presStyleLbl="parChTrans1D2" presStyleIdx="0" presStyleCnt="6"/>
      <dgm:spPr/>
      <dgm:t>
        <a:bodyPr/>
        <a:lstStyle/>
        <a:p>
          <a:endParaRPr lang="en-IE"/>
        </a:p>
      </dgm:t>
    </dgm:pt>
    <dgm:pt modelId="{DB1E0310-E629-42B1-A631-7126338BCF57}" type="pres">
      <dgm:prSet presAssocID="{C6F58461-593D-4D59-A4D6-F032F35836B5}" presName="connTx" presStyleLbl="parChTrans1D2" presStyleIdx="0" presStyleCnt="6"/>
      <dgm:spPr/>
      <dgm:t>
        <a:bodyPr/>
        <a:lstStyle/>
        <a:p>
          <a:endParaRPr lang="en-IE"/>
        </a:p>
      </dgm:t>
    </dgm:pt>
    <dgm:pt modelId="{07F3C704-57FD-43FF-A8EB-AA587ED97BFA}" type="pres">
      <dgm:prSet presAssocID="{009C5925-9A4E-4F21-9023-A2F9B01938B7}" presName="node" presStyleLbl="node1" presStyleIdx="0" presStyleCnt="6">
        <dgm:presLayoutVars>
          <dgm:bulletEnabled val="1"/>
        </dgm:presLayoutVars>
      </dgm:prSet>
      <dgm:spPr/>
      <dgm:t>
        <a:bodyPr/>
        <a:lstStyle/>
        <a:p>
          <a:endParaRPr lang="en-IE"/>
        </a:p>
      </dgm:t>
    </dgm:pt>
    <dgm:pt modelId="{09B97D69-7AB8-4182-B34F-C7ED29C7F1C6}" type="pres">
      <dgm:prSet presAssocID="{AC837F08-AA0C-49A0-8A52-74D192DA6ECA}" presName="Name9" presStyleLbl="parChTrans1D2" presStyleIdx="1" presStyleCnt="6"/>
      <dgm:spPr/>
      <dgm:t>
        <a:bodyPr/>
        <a:lstStyle/>
        <a:p>
          <a:endParaRPr lang="en-IE"/>
        </a:p>
      </dgm:t>
    </dgm:pt>
    <dgm:pt modelId="{D3A3E4E9-1537-46DF-B12A-6743F781F61B}" type="pres">
      <dgm:prSet presAssocID="{AC837F08-AA0C-49A0-8A52-74D192DA6ECA}" presName="connTx" presStyleLbl="parChTrans1D2" presStyleIdx="1" presStyleCnt="6"/>
      <dgm:spPr/>
      <dgm:t>
        <a:bodyPr/>
        <a:lstStyle/>
        <a:p>
          <a:endParaRPr lang="en-IE"/>
        </a:p>
      </dgm:t>
    </dgm:pt>
    <dgm:pt modelId="{E92FC55A-5604-40D8-95EE-BF2EE66902A6}" type="pres">
      <dgm:prSet presAssocID="{1E1E5AA9-0BF7-4336-8499-540BFCDA0B7B}" presName="node" presStyleLbl="node1" presStyleIdx="1" presStyleCnt="6">
        <dgm:presLayoutVars>
          <dgm:bulletEnabled val="1"/>
        </dgm:presLayoutVars>
      </dgm:prSet>
      <dgm:spPr/>
      <dgm:t>
        <a:bodyPr/>
        <a:lstStyle/>
        <a:p>
          <a:endParaRPr lang="en-IE"/>
        </a:p>
      </dgm:t>
    </dgm:pt>
    <dgm:pt modelId="{598A4F99-9643-405F-952C-09A8CD0D2E43}" type="pres">
      <dgm:prSet presAssocID="{146D7DE5-1ADD-4490-BD0C-5AF8621E51A0}" presName="Name9" presStyleLbl="parChTrans1D2" presStyleIdx="2" presStyleCnt="6"/>
      <dgm:spPr/>
      <dgm:t>
        <a:bodyPr/>
        <a:lstStyle/>
        <a:p>
          <a:endParaRPr lang="en-IE"/>
        </a:p>
      </dgm:t>
    </dgm:pt>
    <dgm:pt modelId="{ECFC7647-4578-46B5-8650-539129EE6660}" type="pres">
      <dgm:prSet presAssocID="{146D7DE5-1ADD-4490-BD0C-5AF8621E51A0}" presName="connTx" presStyleLbl="parChTrans1D2" presStyleIdx="2" presStyleCnt="6"/>
      <dgm:spPr/>
      <dgm:t>
        <a:bodyPr/>
        <a:lstStyle/>
        <a:p>
          <a:endParaRPr lang="en-IE"/>
        </a:p>
      </dgm:t>
    </dgm:pt>
    <dgm:pt modelId="{208F4FD3-3532-4950-A705-EA2F2149E195}" type="pres">
      <dgm:prSet presAssocID="{0F3F8B67-E664-489D-AA47-769805B7E248}" presName="node" presStyleLbl="node1" presStyleIdx="2" presStyleCnt="6">
        <dgm:presLayoutVars>
          <dgm:bulletEnabled val="1"/>
        </dgm:presLayoutVars>
      </dgm:prSet>
      <dgm:spPr/>
      <dgm:t>
        <a:bodyPr/>
        <a:lstStyle/>
        <a:p>
          <a:endParaRPr lang="en-IE"/>
        </a:p>
      </dgm:t>
    </dgm:pt>
    <dgm:pt modelId="{6F8C60CF-2BE7-472D-8F35-F494AAB181B2}" type="pres">
      <dgm:prSet presAssocID="{822E762E-E47C-4CBB-9475-FF13EF8E88A3}" presName="Name9" presStyleLbl="parChTrans1D2" presStyleIdx="3" presStyleCnt="6"/>
      <dgm:spPr/>
      <dgm:t>
        <a:bodyPr/>
        <a:lstStyle/>
        <a:p>
          <a:endParaRPr lang="en-IE"/>
        </a:p>
      </dgm:t>
    </dgm:pt>
    <dgm:pt modelId="{E9BDFD7A-A323-4C10-8201-8D8849E22D6C}" type="pres">
      <dgm:prSet presAssocID="{822E762E-E47C-4CBB-9475-FF13EF8E88A3}" presName="connTx" presStyleLbl="parChTrans1D2" presStyleIdx="3" presStyleCnt="6"/>
      <dgm:spPr/>
      <dgm:t>
        <a:bodyPr/>
        <a:lstStyle/>
        <a:p>
          <a:endParaRPr lang="en-IE"/>
        </a:p>
      </dgm:t>
    </dgm:pt>
    <dgm:pt modelId="{6665423C-5F1D-43DE-9CEC-2D1BCC50D4B2}" type="pres">
      <dgm:prSet presAssocID="{346EB8C5-EB03-4166-A64A-1CA015172BCB}" presName="node" presStyleLbl="node1" presStyleIdx="3" presStyleCnt="6">
        <dgm:presLayoutVars>
          <dgm:bulletEnabled val="1"/>
        </dgm:presLayoutVars>
      </dgm:prSet>
      <dgm:spPr/>
      <dgm:t>
        <a:bodyPr/>
        <a:lstStyle/>
        <a:p>
          <a:endParaRPr lang="en-IE"/>
        </a:p>
      </dgm:t>
    </dgm:pt>
    <dgm:pt modelId="{0BEE6202-D52E-40F9-8243-9991412778C9}" type="pres">
      <dgm:prSet presAssocID="{5CB3DA2B-480F-4B08-B162-C64722173DD9}" presName="Name9" presStyleLbl="parChTrans1D2" presStyleIdx="4" presStyleCnt="6"/>
      <dgm:spPr/>
      <dgm:t>
        <a:bodyPr/>
        <a:lstStyle/>
        <a:p>
          <a:endParaRPr lang="en-IE"/>
        </a:p>
      </dgm:t>
    </dgm:pt>
    <dgm:pt modelId="{A4A0588B-BFD0-46A8-A971-93738C12947B}" type="pres">
      <dgm:prSet presAssocID="{5CB3DA2B-480F-4B08-B162-C64722173DD9}" presName="connTx" presStyleLbl="parChTrans1D2" presStyleIdx="4" presStyleCnt="6"/>
      <dgm:spPr/>
      <dgm:t>
        <a:bodyPr/>
        <a:lstStyle/>
        <a:p>
          <a:endParaRPr lang="en-IE"/>
        </a:p>
      </dgm:t>
    </dgm:pt>
    <dgm:pt modelId="{1B0A481D-4938-4D7F-847B-572EFAC2857A}" type="pres">
      <dgm:prSet presAssocID="{A263419D-7D0D-4C18-9788-080463C228AA}" presName="node" presStyleLbl="node1" presStyleIdx="4" presStyleCnt="6">
        <dgm:presLayoutVars>
          <dgm:bulletEnabled val="1"/>
        </dgm:presLayoutVars>
      </dgm:prSet>
      <dgm:spPr/>
      <dgm:t>
        <a:bodyPr/>
        <a:lstStyle/>
        <a:p>
          <a:endParaRPr lang="en-IE"/>
        </a:p>
      </dgm:t>
    </dgm:pt>
    <dgm:pt modelId="{9AF5C55E-6C95-43B1-A5C6-80ADB1F7ADF8}" type="pres">
      <dgm:prSet presAssocID="{331B40EE-E7FA-41E0-B0A3-34F54EE36F33}" presName="Name9" presStyleLbl="parChTrans1D2" presStyleIdx="5" presStyleCnt="6"/>
      <dgm:spPr/>
      <dgm:t>
        <a:bodyPr/>
        <a:lstStyle/>
        <a:p>
          <a:endParaRPr lang="en-IE"/>
        </a:p>
      </dgm:t>
    </dgm:pt>
    <dgm:pt modelId="{33762962-39F6-46A6-9F1D-F4DFEAC820EB}" type="pres">
      <dgm:prSet presAssocID="{331B40EE-E7FA-41E0-B0A3-34F54EE36F33}" presName="connTx" presStyleLbl="parChTrans1D2" presStyleIdx="5" presStyleCnt="6"/>
      <dgm:spPr/>
      <dgm:t>
        <a:bodyPr/>
        <a:lstStyle/>
        <a:p>
          <a:endParaRPr lang="en-IE"/>
        </a:p>
      </dgm:t>
    </dgm:pt>
    <dgm:pt modelId="{3662535B-D22A-4FA6-8EC1-7EC11AE6E071}" type="pres">
      <dgm:prSet presAssocID="{48668478-B055-44C5-98F5-3F1B5722B960}" presName="node" presStyleLbl="node1" presStyleIdx="5" presStyleCnt="6">
        <dgm:presLayoutVars>
          <dgm:bulletEnabled val="1"/>
        </dgm:presLayoutVars>
      </dgm:prSet>
      <dgm:spPr/>
      <dgm:t>
        <a:bodyPr/>
        <a:lstStyle/>
        <a:p>
          <a:endParaRPr lang="en-IE"/>
        </a:p>
      </dgm:t>
    </dgm:pt>
  </dgm:ptLst>
  <dgm:cxnLst>
    <dgm:cxn modelId="{A727820E-796C-4B43-99F3-2B030A86E359}" type="presOf" srcId="{C6F58461-593D-4D59-A4D6-F032F35836B5}" destId="{DB1E0310-E629-42B1-A631-7126338BCF57}" srcOrd="1" destOrd="0" presId="urn:microsoft.com/office/officeart/2005/8/layout/radial1"/>
    <dgm:cxn modelId="{4C0C3A1C-0569-4061-9A44-D120B51EFE19}" type="presOf" srcId="{1E1E5AA9-0BF7-4336-8499-540BFCDA0B7B}" destId="{E92FC55A-5604-40D8-95EE-BF2EE66902A6}" srcOrd="0" destOrd="0" presId="urn:microsoft.com/office/officeart/2005/8/layout/radial1"/>
    <dgm:cxn modelId="{BAC8F5EE-4EC1-4DEA-9420-8C03B06A28B4}" type="presOf" srcId="{AC837F08-AA0C-49A0-8A52-74D192DA6ECA}" destId="{09B97D69-7AB8-4182-B34F-C7ED29C7F1C6}" srcOrd="0" destOrd="0" presId="urn:microsoft.com/office/officeart/2005/8/layout/radial1"/>
    <dgm:cxn modelId="{C75D3838-6256-469F-A56E-DEC6508DA0BC}" type="presOf" srcId="{946DB659-2893-41FF-91A1-4163851BEC56}" destId="{05FF1499-429B-40F1-AA1A-760E60B1904C}" srcOrd="0" destOrd="0" presId="urn:microsoft.com/office/officeart/2005/8/layout/radial1"/>
    <dgm:cxn modelId="{6AB7D160-F965-4CDE-AA82-03F8DEAD400B}" srcId="{74F2EE37-85FC-4354-8BB9-B57D2CE89314}" destId="{946DB659-2893-41FF-91A1-4163851BEC56}" srcOrd="0" destOrd="0" parTransId="{285C3F96-D3A4-40C9-A8B5-6D9373E9CE12}" sibTransId="{F8A57801-6CB0-4145-8CF9-677A7651FBDB}"/>
    <dgm:cxn modelId="{86A4E291-A4CC-4CF9-B4B3-E8908CB8D348}" srcId="{946DB659-2893-41FF-91A1-4163851BEC56}" destId="{346EB8C5-EB03-4166-A64A-1CA015172BCB}" srcOrd="3" destOrd="0" parTransId="{822E762E-E47C-4CBB-9475-FF13EF8E88A3}" sibTransId="{88DF4E9C-7D94-415A-901C-B5D3F71662B6}"/>
    <dgm:cxn modelId="{12D6A33D-09BC-4733-B09A-139A0E931D69}" type="presOf" srcId="{5CB3DA2B-480F-4B08-B162-C64722173DD9}" destId="{A4A0588B-BFD0-46A8-A971-93738C12947B}" srcOrd="1" destOrd="0" presId="urn:microsoft.com/office/officeart/2005/8/layout/radial1"/>
    <dgm:cxn modelId="{51ACDC30-4148-449A-9E14-38B5972CB249}" type="presOf" srcId="{C6F58461-593D-4D59-A4D6-F032F35836B5}" destId="{39018092-D22E-487E-B3DF-6C5DD1939798}" srcOrd="0" destOrd="0" presId="urn:microsoft.com/office/officeart/2005/8/layout/radial1"/>
    <dgm:cxn modelId="{1D113EAE-089F-4DE2-9C4A-D859CC4246C5}" type="presOf" srcId="{0F3F8B67-E664-489D-AA47-769805B7E248}" destId="{208F4FD3-3532-4950-A705-EA2F2149E195}" srcOrd="0" destOrd="0" presId="urn:microsoft.com/office/officeart/2005/8/layout/radial1"/>
    <dgm:cxn modelId="{C25E9EA2-5DF7-4185-A37B-D61ABC9D9112}" type="presOf" srcId="{331B40EE-E7FA-41E0-B0A3-34F54EE36F33}" destId="{33762962-39F6-46A6-9F1D-F4DFEAC820EB}" srcOrd="1" destOrd="0" presId="urn:microsoft.com/office/officeart/2005/8/layout/radial1"/>
    <dgm:cxn modelId="{256F6CDC-A19E-41E0-9827-7A3E7B89210E}" type="presOf" srcId="{009C5925-9A4E-4F21-9023-A2F9B01938B7}" destId="{07F3C704-57FD-43FF-A8EB-AA587ED97BFA}" srcOrd="0" destOrd="0" presId="urn:microsoft.com/office/officeart/2005/8/layout/radial1"/>
    <dgm:cxn modelId="{2B2E6C8A-1854-46CC-9C3A-67C1B71F10E7}" srcId="{946DB659-2893-41FF-91A1-4163851BEC56}" destId="{009C5925-9A4E-4F21-9023-A2F9B01938B7}" srcOrd="0" destOrd="0" parTransId="{C6F58461-593D-4D59-A4D6-F032F35836B5}" sibTransId="{41FA86AB-DDD6-40EF-8887-89F9148F80E8}"/>
    <dgm:cxn modelId="{152F8FBE-1FC3-4B88-A29D-B0D0EFF130CA}" type="presOf" srcId="{331B40EE-E7FA-41E0-B0A3-34F54EE36F33}" destId="{9AF5C55E-6C95-43B1-A5C6-80ADB1F7ADF8}" srcOrd="0" destOrd="0" presId="urn:microsoft.com/office/officeart/2005/8/layout/radial1"/>
    <dgm:cxn modelId="{02D01A1A-5C49-441C-883F-98B08CAB6339}" srcId="{946DB659-2893-41FF-91A1-4163851BEC56}" destId="{0F3F8B67-E664-489D-AA47-769805B7E248}" srcOrd="2" destOrd="0" parTransId="{146D7DE5-1ADD-4490-BD0C-5AF8621E51A0}" sibTransId="{C6B868B4-AB66-48EC-B720-C5F51ECF2980}"/>
    <dgm:cxn modelId="{351E4A57-F1DF-4D3E-8662-A6B12141834D}" srcId="{946DB659-2893-41FF-91A1-4163851BEC56}" destId="{48668478-B055-44C5-98F5-3F1B5722B960}" srcOrd="5" destOrd="0" parTransId="{331B40EE-E7FA-41E0-B0A3-34F54EE36F33}" sibTransId="{6C316C1D-188B-484C-890C-DB6E5C1410F7}"/>
    <dgm:cxn modelId="{87D95EE8-16B2-401E-98B7-042652236C63}" type="presOf" srcId="{146D7DE5-1ADD-4490-BD0C-5AF8621E51A0}" destId="{ECFC7647-4578-46B5-8650-539129EE6660}" srcOrd="1" destOrd="0" presId="urn:microsoft.com/office/officeart/2005/8/layout/radial1"/>
    <dgm:cxn modelId="{4034C659-E58B-4C32-9C94-0BA7F88C9EA2}" srcId="{946DB659-2893-41FF-91A1-4163851BEC56}" destId="{1E1E5AA9-0BF7-4336-8499-540BFCDA0B7B}" srcOrd="1" destOrd="0" parTransId="{AC837F08-AA0C-49A0-8A52-74D192DA6ECA}" sibTransId="{00D7FB90-5B5F-47CC-991B-27740F91F0EE}"/>
    <dgm:cxn modelId="{17CB4D75-F2DC-4DD6-BB7E-A793816D6345}" type="presOf" srcId="{346EB8C5-EB03-4166-A64A-1CA015172BCB}" destId="{6665423C-5F1D-43DE-9CEC-2D1BCC50D4B2}" srcOrd="0" destOrd="0" presId="urn:microsoft.com/office/officeart/2005/8/layout/radial1"/>
    <dgm:cxn modelId="{35B54542-0D41-41E3-A2A6-91D4544A3073}" type="presOf" srcId="{74F2EE37-85FC-4354-8BB9-B57D2CE89314}" destId="{2DA5B8F5-EF08-48A1-88F7-B3E7C3235C19}" srcOrd="0" destOrd="0" presId="urn:microsoft.com/office/officeart/2005/8/layout/radial1"/>
    <dgm:cxn modelId="{DE6BFED4-C12E-461F-9B38-F21D7EF0FCA5}" srcId="{946DB659-2893-41FF-91A1-4163851BEC56}" destId="{A263419D-7D0D-4C18-9788-080463C228AA}" srcOrd="4" destOrd="0" parTransId="{5CB3DA2B-480F-4B08-B162-C64722173DD9}" sibTransId="{DD90ADEE-A4ED-4454-8531-DC94B0178413}"/>
    <dgm:cxn modelId="{19F6AA48-681B-4005-9DBF-E6D9E7344600}" type="presOf" srcId="{822E762E-E47C-4CBB-9475-FF13EF8E88A3}" destId="{6F8C60CF-2BE7-472D-8F35-F494AAB181B2}" srcOrd="0" destOrd="0" presId="urn:microsoft.com/office/officeart/2005/8/layout/radial1"/>
    <dgm:cxn modelId="{EC545665-6B0B-490E-A3EC-2399AC7FC89C}" type="presOf" srcId="{A263419D-7D0D-4C18-9788-080463C228AA}" destId="{1B0A481D-4938-4D7F-847B-572EFAC2857A}" srcOrd="0" destOrd="0" presId="urn:microsoft.com/office/officeart/2005/8/layout/radial1"/>
    <dgm:cxn modelId="{39E0F98F-C5A4-4BB1-B557-B6A4265D674D}" type="presOf" srcId="{822E762E-E47C-4CBB-9475-FF13EF8E88A3}" destId="{E9BDFD7A-A323-4C10-8201-8D8849E22D6C}" srcOrd="1" destOrd="0" presId="urn:microsoft.com/office/officeart/2005/8/layout/radial1"/>
    <dgm:cxn modelId="{321C66DC-55C7-4A2A-8870-A818BC5C014A}" type="presOf" srcId="{5CB3DA2B-480F-4B08-B162-C64722173DD9}" destId="{0BEE6202-D52E-40F9-8243-9991412778C9}" srcOrd="0" destOrd="0" presId="urn:microsoft.com/office/officeart/2005/8/layout/radial1"/>
    <dgm:cxn modelId="{68B2E5C6-84F9-4C30-B254-79865451A2B3}" type="presOf" srcId="{146D7DE5-1ADD-4490-BD0C-5AF8621E51A0}" destId="{598A4F99-9643-405F-952C-09A8CD0D2E43}" srcOrd="0" destOrd="0" presId="urn:microsoft.com/office/officeart/2005/8/layout/radial1"/>
    <dgm:cxn modelId="{E8251DEC-6725-48A6-B35D-76BB41F93FED}" type="presOf" srcId="{AC837F08-AA0C-49A0-8A52-74D192DA6ECA}" destId="{D3A3E4E9-1537-46DF-B12A-6743F781F61B}" srcOrd="1" destOrd="0" presId="urn:microsoft.com/office/officeart/2005/8/layout/radial1"/>
    <dgm:cxn modelId="{8B9ED2FE-0953-4769-97D5-9354F8ACA5F6}" type="presOf" srcId="{48668478-B055-44C5-98F5-3F1B5722B960}" destId="{3662535B-D22A-4FA6-8EC1-7EC11AE6E071}" srcOrd="0" destOrd="0" presId="urn:microsoft.com/office/officeart/2005/8/layout/radial1"/>
    <dgm:cxn modelId="{E6FABE06-DBAD-4B69-903A-7FDE427BFC8F}" type="presParOf" srcId="{2DA5B8F5-EF08-48A1-88F7-B3E7C3235C19}" destId="{05FF1499-429B-40F1-AA1A-760E60B1904C}" srcOrd="0" destOrd="0" presId="urn:microsoft.com/office/officeart/2005/8/layout/radial1"/>
    <dgm:cxn modelId="{0D19EFDD-A896-47E6-B4FD-70797742C380}" type="presParOf" srcId="{2DA5B8F5-EF08-48A1-88F7-B3E7C3235C19}" destId="{39018092-D22E-487E-B3DF-6C5DD1939798}" srcOrd="1" destOrd="0" presId="urn:microsoft.com/office/officeart/2005/8/layout/radial1"/>
    <dgm:cxn modelId="{0BC93029-487A-41FB-A649-726F66BEDAD9}" type="presParOf" srcId="{39018092-D22E-487E-B3DF-6C5DD1939798}" destId="{DB1E0310-E629-42B1-A631-7126338BCF57}" srcOrd="0" destOrd="0" presId="urn:microsoft.com/office/officeart/2005/8/layout/radial1"/>
    <dgm:cxn modelId="{9098218D-8E57-4B22-8485-2F1F001760AF}" type="presParOf" srcId="{2DA5B8F5-EF08-48A1-88F7-B3E7C3235C19}" destId="{07F3C704-57FD-43FF-A8EB-AA587ED97BFA}" srcOrd="2" destOrd="0" presId="urn:microsoft.com/office/officeart/2005/8/layout/radial1"/>
    <dgm:cxn modelId="{70783E85-6232-427D-94FE-E93ACF09BF96}" type="presParOf" srcId="{2DA5B8F5-EF08-48A1-88F7-B3E7C3235C19}" destId="{09B97D69-7AB8-4182-B34F-C7ED29C7F1C6}" srcOrd="3" destOrd="0" presId="urn:microsoft.com/office/officeart/2005/8/layout/radial1"/>
    <dgm:cxn modelId="{0FCB1388-E08F-4A4F-A9B2-DCB213896E11}" type="presParOf" srcId="{09B97D69-7AB8-4182-B34F-C7ED29C7F1C6}" destId="{D3A3E4E9-1537-46DF-B12A-6743F781F61B}" srcOrd="0" destOrd="0" presId="urn:microsoft.com/office/officeart/2005/8/layout/radial1"/>
    <dgm:cxn modelId="{741F295F-42D7-4285-A196-FF494D540236}" type="presParOf" srcId="{2DA5B8F5-EF08-48A1-88F7-B3E7C3235C19}" destId="{E92FC55A-5604-40D8-95EE-BF2EE66902A6}" srcOrd="4" destOrd="0" presId="urn:microsoft.com/office/officeart/2005/8/layout/radial1"/>
    <dgm:cxn modelId="{E2153B7D-F7AB-4D7C-8BFA-49B33A5E85EF}" type="presParOf" srcId="{2DA5B8F5-EF08-48A1-88F7-B3E7C3235C19}" destId="{598A4F99-9643-405F-952C-09A8CD0D2E43}" srcOrd="5" destOrd="0" presId="urn:microsoft.com/office/officeart/2005/8/layout/radial1"/>
    <dgm:cxn modelId="{B2A56DCE-EA67-437F-B6C6-29465D2DB700}" type="presParOf" srcId="{598A4F99-9643-405F-952C-09A8CD0D2E43}" destId="{ECFC7647-4578-46B5-8650-539129EE6660}" srcOrd="0" destOrd="0" presId="urn:microsoft.com/office/officeart/2005/8/layout/radial1"/>
    <dgm:cxn modelId="{0A120C9A-0B30-47E6-A7B8-55054055DD11}" type="presParOf" srcId="{2DA5B8F5-EF08-48A1-88F7-B3E7C3235C19}" destId="{208F4FD3-3532-4950-A705-EA2F2149E195}" srcOrd="6" destOrd="0" presId="urn:microsoft.com/office/officeart/2005/8/layout/radial1"/>
    <dgm:cxn modelId="{D8D5D621-9780-49E0-B34A-00E9A14C72D2}" type="presParOf" srcId="{2DA5B8F5-EF08-48A1-88F7-B3E7C3235C19}" destId="{6F8C60CF-2BE7-472D-8F35-F494AAB181B2}" srcOrd="7" destOrd="0" presId="urn:microsoft.com/office/officeart/2005/8/layout/radial1"/>
    <dgm:cxn modelId="{0DE45A89-19FA-4716-8C90-7EC53A4CB19E}" type="presParOf" srcId="{6F8C60CF-2BE7-472D-8F35-F494AAB181B2}" destId="{E9BDFD7A-A323-4C10-8201-8D8849E22D6C}" srcOrd="0" destOrd="0" presId="urn:microsoft.com/office/officeart/2005/8/layout/radial1"/>
    <dgm:cxn modelId="{22C9B3A7-B88D-498C-ACC8-0C4546A8862F}" type="presParOf" srcId="{2DA5B8F5-EF08-48A1-88F7-B3E7C3235C19}" destId="{6665423C-5F1D-43DE-9CEC-2D1BCC50D4B2}" srcOrd="8" destOrd="0" presId="urn:microsoft.com/office/officeart/2005/8/layout/radial1"/>
    <dgm:cxn modelId="{64D3B398-7335-4218-97EE-BD986C456F00}" type="presParOf" srcId="{2DA5B8F5-EF08-48A1-88F7-B3E7C3235C19}" destId="{0BEE6202-D52E-40F9-8243-9991412778C9}" srcOrd="9" destOrd="0" presId="urn:microsoft.com/office/officeart/2005/8/layout/radial1"/>
    <dgm:cxn modelId="{7662883B-2ACB-43C6-8649-14C45907FEB9}" type="presParOf" srcId="{0BEE6202-D52E-40F9-8243-9991412778C9}" destId="{A4A0588B-BFD0-46A8-A971-93738C12947B}" srcOrd="0" destOrd="0" presId="urn:microsoft.com/office/officeart/2005/8/layout/radial1"/>
    <dgm:cxn modelId="{1A98BC39-94A6-446E-B35F-40AA130FC700}" type="presParOf" srcId="{2DA5B8F5-EF08-48A1-88F7-B3E7C3235C19}" destId="{1B0A481D-4938-4D7F-847B-572EFAC2857A}" srcOrd="10" destOrd="0" presId="urn:microsoft.com/office/officeart/2005/8/layout/radial1"/>
    <dgm:cxn modelId="{00F66583-7D55-4801-91C0-F05FBA6FBDB9}" type="presParOf" srcId="{2DA5B8F5-EF08-48A1-88F7-B3E7C3235C19}" destId="{9AF5C55E-6C95-43B1-A5C6-80ADB1F7ADF8}" srcOrd="11" destOrd="0" presId="urn:microsoft.com/office/officeart/2005/8/layout/radial1"/>
    <dgm:cxn modelId="{BD450A37-F2D0-4305-91C7-FA38D4B0FCA1}" type="presParOf" srcId="{9AF5C55E-6C95-43B1-A5C6-80ADB1F7ADF8}" destId="{33762962-39F6-46A6-9F1D-F4DFEAC820EB}" srcOrd="0" destOrd="0" presId="urn:microsoft.com/office/officeart/2005/8/layout/radial1"/>
    <dgm:cxn modelId="{319390C8-28FE-43FA-90B6-B5018D6F43ED}" type="presParOf" srcId="{2DA5B8F5-EF08-48A1-88F7-B3E7C3235C19}" destId="{3662535B-D22A-4FA6-8EC1-7EC11AE6E071}"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1426" tIns="45713" rIns="91426" bIns="45713" rtlCol="0"/>
          <a:lstStyle>
            <a:lvl1pPr algn="l">
              <a:defRPr sz="1200"/>
            </a:lvl1pPr>
          </a:lstStyle>
          <a:p>
            <a:endParaRPr lang="en-IE"/>
          </a:p>
        </p:txBody>
      </p:sp>
      <p:sp>
        <p:nvSpPr>
          <p:cNvPr id="3" name="Date Placeholder 2"/>
          <p:cNvSpPr>
            <a:spLocks noGrp="1"/>
          </p:cNvSpPr>
          <p:nvPr>
            <p:ph type="dt" sz="quarter" idx="1"/>
          </p:nvPr>
        </p:nvSpPr>
        <p:spPr>
          <a:xfrm>
            <a:off x="3850444" y="0"/>
            <a:ext cx="2945659" cy="496412"/>
          </a:xfrm>
          <a:prstGeom prst="rect">
            <a:avLst/>
          </a:prstGeom>
        </p:spPr>
        <p:txBody>
          <a:bodyPr vert="horz" lIns="91426" tIns="45713" rIns="91426" bIns="45713" rtlCol="0"/>
          <a:lstStyle>
            <a:lvl1pPr algn="r">
              <a:defRPr sz="1200"/>
            </a:lvl1pPr>
          </a:lstStyle>
          <a:p>
            <a:fld id="{8708BB6A-AD5E-4E34-898D-E66175C33796}" type="datetimeFigureOut">
              <a:rPr lang="en-IE" smtClean="0"/>
              <a:pPr/>
              <a:t>08/03/2018</a:t>
            </a:fld>
            <a:endParaRPr lang="en-IE"/>
          </a:p>
        </p:txBody>
      </p:sp>
      <p:sp>
        <p:nvSpPr>
          <p:cNvPr id="4" name="Footer Placeholder 3"/>
          <p:cNvSpPr>
            <a:spLocks noGrp="1"/>
          </p:cNvSpPr>
          <p:nvPr>
            <p:ph type="ftr" sz="quarter" idx="2"/>
          </p:nvPr>
        </p:nvSpPr>
        <p:spPr>
          <a:xfrm>
            <a:off x="1" y="9430091"/>
            <a:ext cx="2945659" cy="496412"/>
          </a:xfrm>
          <a:prstGeom prst="rect">
            <a:avLst/>
          </a:prstGeom>
        </p:spPr>
        <p:txBody>
          <a:bodyPr vert="horz" lIns="91426" tIns="45713" rIns="91426" bIns="45713" rtlCol="0" anchor="b"/>
          <a:lstStyle>
            <a:lvl1pPr algn="l">
              <a:defRPr sz="1200"/>
            </a:lvl1pPr>
          </a:lstStyle>
          <a:p>
            <a:endParaRPr lang="en-IE"/>
          </a:p>
        </p:txBody>
      </p:sp>
      <p:sp>
        <p:nvSpPr>
          <p:cNvPr id="5" name="Slide Number Placeholder 4"/>
          <p:cNvSpPr>
            <a:spLocks noGrp="1"/>
          </p:cNvSpPr>
          <p:nvPr>
            <p:ph type="sldNum" sz="quarter" idx="3"/>
          </p:nvPr>
        </p:nvSpPr>
        <p:spPr>
          <a:xfrm>
            <a:off x="3850444" y="9430091"/>
            <a:ext cx="2945659" cy="496412"/>
          </a:xfrm>
          <a:prstGeom prst="rect">
            <a:avLst/>
          </a:prstGeom>
        </p:spPr>
        <p:txBody>
          <a:bodyPr vert="horz" lIns="91426" tIns="45713" rIns="91426" bIns="45713" rtlCol="0" anchor="b"/>
          <a:lstStyle>
            <a:lvl1pPr algn="r">
              <a:defRPr sz="1200"/>
            </a:lvl1pPr>
          </a:lstStyle>
          <a:p>
            <a:fld id="{128FF48F-CF24-4375-97A0-7519AE2D2F2B}" type="slidenum">
              <a:rPr lang="en-IE" smtClean="0"/>
              <a:pPr/>
              <a:t>‹#›</a:t>
            </a:fld>
            <a:endParaRPr lang="en-IE"/>
          </a:p>
        </p:txBody>
      </p:sp>
    </p:spTree>
    <p:extLst>
      <p:ext uri="{BB962C8B-B14F-4D97-AF65-F5344CB8AC3E}">
        <p14:creationId xmlns:p14="http://schemas.microsoft.com/office/powerpoint/2010/main" val="1423862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412"/>
          </a:xfrm>
          <a:prstGeom prst="rect">
            <a:avLst/>
          </a:prstGeom>
        </p:spPr>
        <p:txBody>
          <a:bodyPr vert="horz" lIns="91426" tIns="45713" rIns="91426" bIns="45713" rtlCol="0"/>
          <a:lstStyle>
            <a:lvl1pPr algn="l">
              <a:defRPr sz="1200"/>
            </a:lvl1pPr>
          </a:lstStyle>
          <a:p>
            <a:endParaRPr lang="en-IE" dirty="0"/>
          </a:p>
        </p:txBody>
      </p:sp>
      <p:sp>
        <p:nvSpPr>
          <p:cNvPr id="3" name="Date Placeholder 2"/>
          <p:cNvSpPr>
            <a:spLocks noGrp="1"/>
          </p:cNvSpPr>
          <p:nvPr>
            <p:ph type="dt" idx="1"/>
          </p:nvPr>
        </p:nvSpPr>
        <p:spPr>
          <a:xfrm>
            <a:off x="3850444" y="0"/>
            <a:ext cx="2945659" cy="496412"/>
          </a:xfrm>
          <a:prstGeom prst="rect">
            <a:avLst/>
          </a:prstGeom>
        </p:spPr>
        <p:txBody>
          <a:bodyPr vert="horz" lIns="91426" tIns="45713" rIns="91426" bIns="45713" rtlCol="0"/>
          <a:lstStyle>
            <a:lvl1pPr algn="r">
              <a:defRPr sz="1200"/>
            </a:lvl1pPr>
          </a:lstStyle>
          <a:p>
            <a:fld id="{4E17CB3B-0DAD-4687-A0CA-E50FB3DEAE38}" type="datetimeFigureOut">
              <a:rPr lang="en-IE" smtClean="0"/>
              <a:pPr/>
              <a:t>08/03/2018</a:t>
            </a:fld>
            <a:endParaRPr lang="en-IE" dirty="0"/>
          </a:p>
        </p:txBody>
      </p:sp>
      <p:sp>
        <p:nvSpPr>
          <p:cNvPr id="4" name="Slide Image Placeholder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1426" tIns="45713" rIns="91426" bIns="45713" rtlCol="0" anchor="ctr"/>
          <a:lstStyle/>
          <a:p>
            <a:endParaRPr lang="en-IE" dirty="0"/>
          </a:p>
        </p:txBody>
      </p:sp>
      <p:sp>
        <p:nvSpPr>
          <p:cNvPr id="5" name="Notes Placeholder 4"/>
          <p:cNvSpPr>
            <a:spLocks noGrp="1"/>
          </p:cNvSpPr>
          <p:nvPr>
            <p:ph type="body" sz="quarter" idx="3"/>
          </p:nvPr>
        </p:nvSpPr>
        <p:spPr>
          <a:xfrm>
            <a:off x="679768" y="4715909"/>
            <a:ext cx="5438140" cy="4467701"/>
          </a:xfrm>
          <a:prstGeom prst="rect">
            <a:avLst/>
          </a:prstGeom>
        </p:spPr>
        <p:txBody>
          <a:bodyPr vert="horz" lIns="91426" tIns="45713" rIns="91426"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1" y="9430091"/>
            <a:ext cx="2945659" cy="496412"/>
          </a:xfrm>
          <a:prstGeom prst="rect">
            <a:avLst/>
          </a:prstGeom>
        </p:spPr>
        <p:txBody>
          <a:bodyPr vert="horz" lIns="91426" tIns="45713" rIns="91426" bIns="45713"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50444" y="9430091"/>
            <a:ext cx="2945659" cy="496412"/>
          </a:xfrm>
          <a:prstGeom prst="rect">
            <a:avLst/>
          </a:prstGeom>
        </p:spPr>
        <p:txBody>
          <a:bodyPr vert="horz" lIns="91426" tIns="45713" rIns="91426" bIns="45713" rtlCol="0" anchor="b"/>
          <a:lstStyle>
            <a:lvl1pPr algn="r">
              <a:defRPr sz="1200"/>
            </a:lvl1pPr>
          </a:lstStyle>
          <a:p>
            <a:fld id="{EF49165D-B8DD-4198-9F06-9552BBC755DA}" type="slidenum">
              <a:rPr lang="en-IE" smtClean="0"/>
              <a:pPr/>
              <a:t>‹#›</a:t>
            </a:fld>
            <a:endParaRPr lang="en-IE" dirty="0"/>
          </a:p>
        </p:txBody>
      </p:sp>
    </p:spTree>
    <p:extLst>
      <p:ext uri="{BB962C8B-B14F-4D97-AF65-F5344CB8AC3E}">
        <p14:creationId xmlns:p14="http://schemas.microsoft.com/office/powerpoint/2010/main" val="2467836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1</a:t>
            </a:fld>
            <a:endParaRPr lang="en-IE" dirty="0"/>
          </a:p>
        </p:txBody>
      </p:sp>
    </p:spTree>
    <p:extLst>
      <p:ext uri="{BB962C8B-B14F-4D97-AF65-F5344CB8AC3E}">
        <p14:creationId xmlns:p14="http://schemas.microsoft.com/office/powerpoint/2010/main" val="12647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10</a:t>
            </a:fld>
            <a:endParaRPr lang="en-IE" dirty="0"/>
          </a:p>
        </p:txBody>
      </p:sp>
    </p:spTree>
    <p:extLst>
      <p:ext uri="{BB962C8B-B14F-4D97-AF65-F5344CB8AC3E}">
        <p14:creationId xmlns:p14="http://schemas.microsoft.com/office/powerpoint/2010/main" val="1361667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11</a:t>
            </a:fld>
            <a:endParaRPr lang="en-IE" dirty="0"/>
          </a:p>
        </p:txBody>
      </p:sp>
    </p:spTree>
    <p:extLst>
      <p:ext uri="{BB962C8B-B14F-4D97-AF65-F5344CB8AC3E}">
        <p14:creationId xmlns:p14="http://schemas.microsoft.com/office/powerpoint/2010/main" val="89845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12</a:t>
            </a:fld>
            <a:endParaRPr lang="en-IE" dirty="0"/>
          </a:p>
        </p:txBody>
      </p:sp>
    </p:spTree>
    <p:extLst>
      <p:ext uri="{BB962C8B-B14F-4D97-AF65-F5344CB8AC3E}">
        <p14:creationId xmlns:p14="http://schemas.microsoft.com/office/powerpoint/2010/main" val="1462452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Need to understand</a:t>
            </a:r>
            <a:r>
              <a:rPr lang="en-IE" baseline="0" dirty="0" smtClean="0"/>
              <a:t> 3</a:t>
            </a:r>
            <a:r>
              <a:rPr lang="en-IE" baseline="30000" dirty="0" smtClean="0"/>
              <a:t>rd</a:t>
            </a:r>
            <a:r>
              <a:rPr lang="en-IE" baseline="0" dirty="0" smtClean="0"/>
              <a:t> level to make informed LC subject choices</a:t>
            </a:r>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14</a:t>
            </a:fld>
            <a:endParaRPr lang="en-IE" dirty="0"/>
          </a:p>
        </p:txBody>
      </p:sp>
    </p:spTree>
    <p:extLst>
      <p:ext uri="{BB962C8B-B14F-4D97-AF65-F5344CB8AC3E}">
        <p14:creationId xmlns:p14="http://schemas.microsoft.com/office/powerpoint/2010/main" val="3904556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15</a:t>
            </a:fld>
            <a:endParaRPr lang="en-IE" dirty="0"/>
          </a:p>
        </p:txBody>
      </p:sp>
    </p:spTree>
    <p:extLst>
      <p:ext uri="{BB962C8B-B14F-4D97-AF65-F5344CB8AC3E}">
        <p14:creationId xmlns:p14="http://schemas.microsoft.com/office/powerpoint/2010/main" val="2214678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47E8B3-5497-4855-9F34-AA597726D805}" type="slidenum">
              <a:rPr lang="en-IE" smtClean="0"/>
              <a:pPr/>
              <a:t>16</a:t>
            </a:fld>
            <a:endParaRPr lang="en-I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278781-3C3D-4EC8-AD9A-964C51921254}" type="slidenum">
              <a:rPr lang="en-IE" smtClean="0"/>
              <a:pPr/>
              <a:t>17</a:t>
            </a:fld>
            <a:endParaRPr lang="en-IE"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18</a:t>
            </a:fld>
            <a:endParaRPr lang="en-IE" dirty="0"/>
          </a:p>
        </p:txBody>
      </p:sp>
    </p:spTree>
    <p:extLst>
      <p:ext uri="{BB962C8B-B14F-4D97-AF65-F5344CB8AC3E}">
        <p14:creationId xmlns:p14="http://schemas.microsoft.com/office/powerpoint/2010/main" val="31956523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19</a:t>
            </a:fld>
            <a:endParaRPr lang="en-IE" dirty="0"/>
          </a:p>
        </p:txBody>
      </p:sp>
    </p:spTree>
    <p:extLst>
      <p:ext uri="{BB962C8B-B14F-4D97-AF65-F5344CB8AC3E}">
        <p14:creationId xmlns:p14="http://schemas.microsoft.com/office/powerpoint/2010/main" val="571237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20</a:t>
            </a:fld>
            <a:endParaRPr lang="en-IE" dirty="0"/>
          </a:p>
        </p:txBody>
      </p:sp>
    </p:spTree>
    <p:extLst>
      <p:ext uri="{BB962C8B-B14F-4D97-AF65-F5344CB8AC3E}">
        <p14:creationId xmlns:p14="http://schemas.microsoft.com/office/powerpoint/2010/main" val="1361667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2</a:t>
            </a:fld>
            <a:endParaRPr lang="en-IE" dirty="0"/>
          </a:p>
        </p:txBody>
      </p:sp>
    </p:spTree>
    <p:extLst>
      <p:ext uri="{BB962C8B-B14F-4D97-AF65-F5344CB8AC3E}">
        <p14:creationId xmlns:p14="http://schemas.microsoft.com/office/powerpoint/2010/main" val="170300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21</a:t>
            </a:fld>
            <a:endParaRPr lang="en-IE" dirty="0"/>
          </a:p>
        </p:txBody>
      </p:sp>
    </p:spTree>
    <p:extLst>
      <p:ext uri="{BB962C8B-B14F-4D97-AF65-F5344CB8AC3E}">
        <p14:creationId xmlns:p14="http://schemas.microsoft.com/office/powerpoint/2010/main" val="89845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Need to understand</a:t>
            </a:r>
            <a:r>
              <a:rPr lang="en-IE" baseline="0" dirty="0" smtClean="0"/>
              <a:t> 3</a:t>
            </a:r>
            <a:r>
              <a:rPr lang="en-IE" baseline="30000" dirty="0" smtClean="0"/>
              <a:t>rd</a:t>
            </a:r>
            <a:r>
              <a:rPr lang="en-IE" baseline="0" dirty="0" smtClean="0"/>
              <a:t> level to make informed LC subject choices</a:t>
            </a:r>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23</a:t>
            </a:fld>
            <a:endParaRPr lang="en-IE" dirty="0"/>
          </a:p>
        </p:txBody>
      </p:sp>
    </p:spTree>
    <p:extLst>
      <p:ext uri="{BB962C8B-B14F-4D97-AF65-F5344CB8AC3E}">
        <p14:creationId xmlns:p14="http://schemas.microsoft.com/office/powerpoint/2010/main" val="3904556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24</a:t>
            </a:fld>
            <a:endParaRPr lang="en-IE" dirty="0"/>
          </a:p>
        </p:txBody>
      </p:sp>
    </p:spTree>
    <p:extLst>
      <p:ext uri="{BB962C8B-B14F-4D97-AF65-F5344CB8AC3E}">
        <p14:creationId xmlns:p14="http://schemas.microsoft.com/office/powerpoint/2010/main" val="2214678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45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47E8B3-5497-4855-9F34-AA597726D805}" type="slidenum">
              <a:rPr lang="en-IE" smtClean="0"/>
              <a:pPr/>
              <a:t>25</a:t>
            </a:fld>
            <a:endParaRPr lang="en-I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26</a:t>
            </a:fld>
            <a:endParaRPr lang="en-IE" dirty="0"/>
          </a:p>
        </p:txBody>
      </p:sp>
    </p:spTree>
    <p:extLst>
      <p:ext uri="{BB962C8B-B14F-4D97-AF65-F5344CB8AC3E}">
        <p14:creationId xmlns:p14="http://schemas.microsoft.com/office/powerpoint/2010/main" val="3446345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27</a:t>
            </a:fld>
            <a:endParaRPr lang="en-IE" dirty="0"/>
          </a:p>
        </p:txBody>
      </p:sp>
    </p:spTree>
    <p:extLst>
      <p:ext uri="{BB962C8B-B14F-4D97-AF65-F5344CB8AC3E}">
        <p14:creationId xmlns:p14="http://schemas.microsoft.com/office/powerpoint/2010/main" val="4070658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Need to understand</a:t>
            </a:r>
            <a:r>
              <a:rPr lang="en-IE" baseline="0" dirty="0" smtClean="0"/>
              <a:t> 3</a:t>
            </a:r>
            <a:r>
              <a:rPr lang="en-IE" baseline="30000" dirty="0" smtClean="0"/>
              <a:t>rd</a:t>
            </a:r>
            <a:r>
              <a:rPr lang="en-IE" baseline="0" dirty="0" smtClean="0"/>
              <a:t> level to make informed LC subject choices</a:t>
            </a:r>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28</a:t>
            </a:fld>
            <a:endParaRPr lang="en-IE" dirty="0"/>
          </a:p>
        </p:txBody>
      </p:sp>
    </p:spTree>
    <p:extLst>
      <p:ext uri="{BB962C8B-B14F-4D97-AF65-F5344CB8AC3E}">
        <p14:creationId xmlns:p14="http://schemas.microsoft.com/office/powerpoint/2010/main" val="3904556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29</a:t>
            </a:fld>
            <a:endParaRPr lang="en-IE" dirty="0"/>
          </a:p>
        </p:txBody>
      </p:sp>
    </p:spTree>
    <p:extLst>
      <p:ext uri="{BB962C8B-B14F-4D97-AF65-F5344CB8AC3E}">
        <p14:creationId xmlns:p14="http://schemas.microsoft.com/office/powerpoint/2010/main" val="32481900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30</a:t>
            </a:fld>
            <a:endParaRPr lang="en-IE" dirty="0"/>
          </a:p>
        </p:txBody>
      </p:sp>
    </p:spTree>
    <p:extLst>
      <p:ext uri="{BB962C8B-B14F-4D97-AF65-F5344CB8AC3E}">
        <p14:creationId xmlns:p14="http://schemas.microsoft.com/office/powerpoint/2010/main" val="2449705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31</a:t>
            </a:fld>
            <a:endParaRPr lang="en-IE" dirty="0"/>
          </a:p>
        </p:txBody>
      </p:sp>
    </p:spTree>
    <p:extLst>
      <p:ext uri="{BB962C8B-B14F-4D97-AF65-F5344CB8AC3E}">
        <p14:creationId xmlns:p14="http://schemas.microsoft.com/office/powerpoint/2010/main" val="3201609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a:t>
            </a:fld>
            <a:endParaRPr lang="en-IE" dirty="0"/>
          </a:p>
        </p:txBody>
      </p:sp>
    </p:spTree>
    <p:extLst>
      <p:ext uri="{BB962C8B-B14F-4D97-AF65-F5344CB8AC3E}">
        <p14:creationId xmlns:p14="http://schemas.microsoft.com/office/powerpoint/2010/main" val="35516287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32</a:t>
            </a:fld>
            <a:endParaRPr lang="en-IE" dirty="0"/>
          </a:p>
        </p:txBody>
      </p:sp>
    </p:spTree>
    <p:extLst>
      <p:ext uri="{BB962C8B-B14F-4D97-AF65-F5344CB8AC3E}">
        <p14:creationId xmlns:p14="http://schemas.microsoft.com/office/powerpoint/2010/main" val="2911299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33</a:t>
            </a:fld>
            <a:endParaRPr lang="en-IE" dirty="0"/>
          </a:p>
        </p:txBody>
      </p:sp>
    </p:spTree>
    <p:extLst>
      <p:ext uri="{BB962C8B-B14F-4D97-AF65-F5344CB8AC3E}">
        <p14:creationId xmlns:p14="http://schemas.microsoft.com/office/powerpoint/2010/main" val="25434400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Business</a:t>
            </a:r>
          </a:p>
          <a:p>
            <a:r>
              <a:rPr lang="en-IE" dirty="0" smtClean="0"/>
              <a:t>Science</a:t>
            </a:r>
            <a:r>
              <a:rPr lang="en-IE" baseline="0" dirty="0" smtClean="0"/>
              <a:t> Entry requirements only one subject but two very useful</a:t>
            </a:r>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34</a:t>
            </a:fld>
            <a:endParaRPr lang="en-IE" dirty="0"/>
          </a:p>
        </p:txBody>
      </p:sp>
    </p:spTree>
    <p:extLst>
      <p:ext uri="{BB962C8B-B14F-4D97-AF65-F5344CB8AC3E}">
        <p14:creationId xmlns:p14="http://schemas.microsoft.com/office/powerpoint/2010/main" val="1606791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21EAE0-C0F4-41D7-8DC5-71DCB93252D7}" type="slidenum">
              <a:rPr lang="en-IE" smtClean="0"/>
              <a:pPr/>
              <a:t>35</a:t>
            </a:fld>
            <a:endParaRPr lang="en-IE"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1A5459-0FB7-44EB-A5A9-89CF27A490BA}" type="slidenum">
              <a:rPr lang="en-IE" smtClean="0"/>
              <a:pPr/>
              <a:t>36</a:t>
            </a:fld>
            <a:endParaRPr lang="en-IE"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37</a:t>
            </a:fld>
            <a:endParaRPr lang="en-IE" dirty="0"/>
          </a:p>
        </p:txBody>
      </p:sp>
    </p:spTree>
    <p:extLst>
      <p:ext uri="{BB962C8B-B14F-4D97-AF65-F5344CB8AC3E}">
        <p14:creationId xmlns:p14="http://schemas.microsoft.com/office/powerpoint/2010/main" val="410001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38</a:t>
            </a:fld>
            <a:endParaRPr lang="en-IE" dirty="0"/>
          </a:p>
        </p:txBody>
      </p:sp>
    </p:spTree>
    <p:extLst>
      <p:ext uri="{BB962C8B-B14F-4D97-AF65-F5344CB8AC3E}">
        <p14:creationId xmlns:p14="http://schemas.microsoft.com/office/powerpoint/2010/main" val="2643858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06FB911-945E-4B88-BE1A-C957AEDE62F8}" type="slidenum">
              <a:rPr lang="en-IE" smtClean="0"/>
              <a:pPr/>
              <a:t>39</a:t>
            </a:fld>
            <a:endParaRPr lang="en-IE"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40</a:t>
            </a:fld>
            <a:endParaRPr lang="en-IE" dirty="0"/>
          </a:p>
        </p:txBody>
      </p:sp>
    </p:spTree>
    <p:extLst>
      <p:ext uri="{BB962C8B-B14F-4D97-AF65-F5344CB8AC3E}">
        <p14:creationId xmlns:p14="http://schemas.microsoft.com/office/powerpoint/2010/main" val="1192317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RCSI</a:t>
            </a:r>
            <a:r>
              <a:rPr lang="en-IE" baseline="0" dirty="0" smtClean="0"/>
              <a:t>  </a:t>
            </a:r>
            <a:r>
              <a:rPr lang="en-IE" baseline="0" dirty="0" err="1" smtClean="0"/>
              <a:t>physio</a:t>
            </a:r>
            <a:r>
              <a:rPr lang="en-IE" baseline="0" dirty="0" smtClean="0"/>
              <a:t> and pharmacy: HB3 ph.ch.bi.ph/</a:t>
            </a:r>
            <a:r>
              <a:rPr lang="en-IE" baseline="0" dirty="0" err="1" smtClean="0"/>
              <a:t>ch</a:t>
            </a:r>
            <a:r>
              <a:rPr lang="en-IE" baseline="0" dirty="0" smtClean="0"/>
              <a:t> or ma</a:t>
            </a:r>
          </a:p>
          <a:p>
            <a:r>
              <a:rPr lang="en-IE" baseline="0" dirty="0" smtClean="0"/>
              <a:t>Med: 5 </a:t>
            </a:r>
            <a:r>
              <a:rPr lang="en-IE" baseline="0" dirty="0" err="1" smtClean="0"/>
              <a:t>yrs</a:t>
            </a:r>
            <a:r>
              <a:rPr lang="en-IE" baseline="0" dirty="0" smtClean="0"/>
              <a:t> = hb3 </a:t>
            </a:r>
            <a:r>
              <a:rPr lang="en-IE" baseline="0" dirty="0" err="1" smtClean="0"/>
              <a:t>ch</a:t>
            </a:r>
            <a:r>
              <a:rPr lang="en-IE" baseline="0" dirty="0" smtClean="0"/>
              <a:t>+ </a:t>
            </a:r>
            <a:r>
              <a:rPr lang="en-IE" baseline="0" dirty="0" err="1" smtClean="0"/>
              <a:t>ph</a:t>
            </a:r>
            <a:r>
              <a:rPr lang="en-IE" baseline="0" dirty="0" smtClean="0"/>
              <a:t> or bi</a:t>
            </a:r>
          </a:p>
          <a:p>
            <a:r>
              <a:rPr lang="en-IE" baseline="0" dirty="0" smtClean="0"/>
              <a:t>6 </a:t>
            </a:r>
            <a:r>
              <a:rPr lang="en-IE" baseline="0" dirty="0" err="1" smtClean="0"/>
              <a:t>yrs</a:t>
            </a:r>
            <a:r>
              <a:rPr lang="en-IE" baseline="0" dirty="0" smtClean="0"/>
              <a:t> od3 one science</a:t>
            </a:r>
          </a:p>
          <a:p>
            <a:r>
              <a:rPr lang="en-IE" baseline="0" dirty="0" smtClean="0"/>
              <a:t>UCD medicine one science</a:t>
            </a:r>
          </a:p>
          <a:p>
            <a:r>
              <a:rPr lang="en-IE" baseline="0" dirty="0" err="1" smtClean="0"/>
              <a:t>Tcd</a:t>
            </a:r>
            <a:endParaRPr lang="en-IE" baseline="0" dirty="0" smtClean="0"/>
          </a:p>
          <a:p>
            <a:r>
              <a:rPr lang="en-IE" baseline="0" dirty="0" smtClean="0"/>
              <a:t>2hc for science. Pharmacy hc3 </a:t>
            </a:r>
            <a:r>
              <a:rPr lang="en-IE" baseline="0" dirty="0" err="1" smtClean="0"/>
              <a:t>ch</a:t>
            </a:r>
            <a:r>
              <a:rPr lang="en-IE" baseline="0" dirty="0" smtClean="0"/>
              <a:t> + 1hc other </a:t>
            </a:r>
            <a:r>
              <a:rPr lang="en-IE" baseline="0" dirty="0" err="1" smtClean="0"/>
              <a:t>sc</a:t>
            </a:r>
            <a:endParaRPr lang="en-IE" baseline="0" dirty="0" smtClean="0"/>
          </a:p>
          <a:p>
            <a:r>
              <a:rPr lang="en-IE" baseline="0" dirty="0" err="1" smtClean="0"/>
              <a:t>Physio</a:t>
            </a:r>
            <a:r>
              <a:rPr lang="en-IE" baseline="0" dirty="0" smtClean="0"/>
              <a:t> 2hc</a:t>
            </a:r>
          </a:p>
          <a:p>
            <a:r>
              <a:rPr lang="en-IE" baseline="0" dirty="0" smtClean="0"/>
              <a:t>Rad </a:t>
            </a:r>
            <a:r>
              <a:rPr lang="en-IE" baseline="0" dirty="0" err="1" smtClean="0"/>
              <a:t>th</a:t>
            </a:r>
            <a:r>
              <a:rPr lang="en-IE" baseline="0" dirty="0" smtClean="0"/>
              <a:t> /</a:t>
            </a:r>
            <a:r>
              <a:rPr lang="en-IE" baseline="0" dirty="0" err="1" smtClean="0"/>
              <a:t>ot</a:t>
            </a:r>
            <a:r>
              <a:rPr lang="en-IE" baseline="0" dirty="0" smtClean="0"/>
              <a:t>/ 1hc</a:t>
            </a:r>
          </a:p>
          <a:p>
            <a:r>
              <a:rPr lang="en-IE" baseline="0" dirty="0" smtClean="0"/>
              <a:t>Pharmacy: </a:t>
            </a:r>
            <a:endParaRPr lang="en-IE" dirty="0"/>
          </a:p>
        </p:txBody>
      </p:sp>
      <p:sp>
        <p:nvSpPr>
          <p:cNvPr id="4" name="Slide Number Placeholder 3"/>
          <p:cNvSpPr>
            <a:spLocks noGrp="1"/>
          </p:cNvSpPr>
          <p:nvPr>
            <p:ph type="sldNum" sz="quarter" idx="10"/>
          </p:nvPr>
        </p:nvSpPr>
        <p:spPr/>
        <p:txBody>
          <a:bodyPr/>
          <a:lstStyle/>
          <a:p>
            <a:fld id="{EF49165D-B8DD-4198-9F06-9552BBC755DA}" type="slidenum">
              <a:rPr lang="en-IE" smtClean="0"/>
              <a:pPr/>
              <a:t>41</a:t>
            </a:fld>
            <a:endParaRPr lang="en-IE" dirty="0"/>
          </a:p>
        </p:txBody>
      </p:sp>
    </p:spTree>
    <p:extLst>
      <p:ext uri="{BB962C8B-B14F-4D97-AF65-F5344CB8AC3E}">
        <p14:creationId xmlns:p14="http://schemas.microsoft.com/office/powerpoint/2010/main" val="182046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a:t>
            </a:fld>
            <a:endParaRPr lang="en-IE" dirty="0"/>
          </a:p>
        </p:txBody>
      </p:sp>
    </p:spTree>
    <p:extLst>
      <p:ext uri="{BB962C8B-B14F-4D97-AF65-F5344CB8AC3E}">
        <p14:creationId xmlns:p14="http://schemas.microsoft.com/office/powerpoint/2010/main" val="3781755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89C923-334F-40A9-A539-569F91B6BD33}" type="slidenum">
              <a:rPr lang="en-IE" smtClean="0"/>
              <a:pPr/>
              <a:t>42</a:t>
            </a:fld>
            <a:endParaRPr lang="en-I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43</a:t>
            </a:fld>
            <a:endParaRPr lang="en-IE" dirty="0"/>
          </a:p>
        </p:txBody>
      </p:sp>
    </p:spTree>
    <p:extLst>
      <p:ext uri="{BB962C8B-B14F-4D97-AF65-F5344CB8AC3E}">
        <p14:creationId xmlns:p14="http://schemas.microsoft.com/office/powerpoint/2010/main" val="493578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2ADB18-94A1-4CE2-8C1A-F7B8F7458550}" type="slidenum">
              <a:rPr lang="en-IE" smtClean="0"/>
              <a:pPr/>
              <a:t>44</a:t>
            </a:fld>
            <a:endParaRPr lang="en-IE"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89FDAC2-E99E-4703-8164-DFF83C5E52C9}" type="slidenum">
              <a:rPr lang="en-IE" smtClean="0"/>
              <a:pPr/>
              <a:t>45</a:t>
            </a:fld>
            <a:endParaRPr lang="en-IE"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Tahoma" pitchFamily="34" charset="0"/>
              </a:defRPr>
            </a:lvl1pPr>
            <a:lvl2pPr marL="742835" indent="-285706" eaLnBrk="0" hangingPunct="0">
              <a:defRPr>
                <a:solidFill>
                  <a:schemeClr val="tx1"/>
                </a:solidFill>
                <a:latin typeface="Tahoma" pitchFamily="34" charset="0"/>
              </a:defRPr>
            </a:lvl2pPr>
            <a:lvl3pPr marL="1142823" indent="-228565" eaLnBrk="0" hangingPunct="0">
              <a:defRPr>
                <a:solidFill>
                  <a:schemeClr val="tx1"/>
                </a:solidFill>
                <a:latin typeface="Tahoma" pitchFamily="34" charset="0"/>
              </a:defRPr>
            </a:lvl3pPr>
            <a:lvl4pPr marL="1599952" indent="-228565" eaLnBrk="0" hangingPunct="0">
              <a:defRPr>
                <a:solidFill>
                  <a:schemeClr val="tx1"/>
                </a:solidFill>
                <a:latin typeface="Tahoma" pitchFamily="34" charset="0"/>
              </a:defRPr>
            </a:lvl4pPr>
            <a:lvl5pPr marL="2057081" indent="-228565" eaLnBrk="0" hangingPunct="0">
              <a:defRPr>
                <a:solidFill>
                  <a:schemeClr val="tx1"/>
                </a:solidFill>
                <a:latin typeface="Tahoma" pitchFamily="34" charset="0"/>
              </a:defRPr>
            </a:lvl5pPr>
            <a:lvl6pPr marL="2514209" indent="-228565" eaLnBrk="0" fontAlgn="base" hangingPunct="0">
              <a:spcBef>
                <a:spcPct val="0"/>
              </a:spcBef>
              <a:spcAft>
                <a:spcPct val="0"/>
              </a:spcAft>
              <a:defRPr>
                <a:solidFill>
                  <a:schemeClr val="tx1"/>
                </a:solidFill>
                <a:latin typeface="Tahoma" pitchFamily="34" charset="0"/>
              </a:defRPr>
            </a:lvl6pPr>
            <a:lvl7pPr marL="2971338" indent="-228565" eaLnBrk="0" fontAlgn="base" hangingPunct="0">
              <a:spcBef>
                <a:spcPct val="0"/>
              </a:spcBef>
              <a:spcAft>
                <a:spcPct val="0"/>
              </a:spcAft>
              <a:defRPr>
                <a:solidFill>
                  <a:schemeClr val="tx1"/>
                </a:solidFill>
                <a:latin typeface="Tahoma" pitchFamily="34" charset="0"/>
              </a:defRPr>
            </a:lvl7pPr>
            <a:lvl8pPr marL="3428467" indent="-228565" eaLnBrk="0" fontAlgn="base" hangingPunct="0">
              <a:spcBef>
                <a:spcPct val="0"/>
              </a:spcBef>
              <a:spcAft>
                <a:spcPct val="0"/>
              </a:spcAft>
              <a:defRPr>
                <a:solidFill>
                  <a:schemeClr val="tx1"/>
                </a:solidFill>
                <a:latin typeface="Tahoma" pitchFamily="34" charset="0"/>
              </a:defRPr>
            </a:lvl8pPr>
            <a:lvl9pPr marL="3885596" indent="-228565" eaLnBrk="0" fontAlgn="base" hangingPunct="0">
              <a:spcBef>
                <a:spcPct val="0"/>
              </a:spcBef>
              <a:spcAft>
                <a:spcPct val="0"/>
              </a:spcAft>
              <a:defRPr>
                <a:solidFill>
                  <a:schemeClr val="tx1"/>
                </a:solidFill>
                <a:latin typeface="Tahoma" pitchFamily="34" charset="0"/>
              </a:defRPr>
            </a:lvl9pPr>
          </a:lstStyle>
          <a:p>
            <a:pPr eaLnBrk="1" hangingPunct="1"/>
            <a:fld id="{09869BD5-4BB3-4B5B-BA7E-096D2BC2D4B4}" type="slidenum">
              <a:rPr lang="en-US" smtClean="0">
                <a:latin typeface="Arial" charset="0"/>
              </a:rPr>
              <a:pPr eaLnBrk="1" hangingPunct="1"/>
              <a:t>46</a:t>
            </a:fld>
            <a:endParaRPr lang="en-US" smtClean="0">
              <a:latin typeface="Arial" charset="0"/>
            </a:endParaRPr>
          </a:p>
        </p:txBody>
      </p:sp>
      <p:sp>
        <p:nvSpPr>
          <p:cNvPr id="35843" name="Rectangle 7"/>
          <p:cNvSpPr txBox="1">
            <a:spLocks noGrp="1" noChangeArrowheads="1"/>
          </p:cNvSpPr>
          <p:nvPr/>
        </p:nvSpPr>
        <p:spPr bwMode="auto">
          <a:xfrm>
            <a:off x="3850444" y="9430091"/>
            <a:ext cx="2945659"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eaLnBrk="1" hangingPunct="1"/>
            <a:fld id="{CA6FBBA1-5819-46F9-9EEC-0BC0758A9BD2}" type="slidenum">
              <a:rPr lang="en-GB" sz="1200">
                <a:latin typeface="Arial" charset="0"/>
              </a:rPr>
              <a:pPr algn="r" eaLnBrk="1" hangingPunct="1"/>
              <a:t>46</a:t>
            </a:fld>
            <a:endParaRPr lang="en-GB" sz="1200">
              <a:latin typeface="Arial" charset="0"/>
            </a:endParaRPr>
          </a:p>
        </p:txBody>
      </p:sp>
      <p:sp>
        <p:nvSpPr>
          <p:cNvPr id="35844" name="Rectangle 2"/>
          <p:cNvSpPr>
            <a:spLocks noGrp="1" noRot="1" noChangeAspect="1" noChangeArrowheads="1" noTextEdit="1"/>
          </p:cNvSpPr>
          <p:nvPr>
            <p:ph type="sldImg"/>
          </p:nvPr>
        </p:nvSpPr>
        <p:spPr>
          <a:ln/>
        </p:spPr>
      </p:sp>
      <p:sp>
        <p:nvSpPr>
          <p:cNvPr id="35845" name="Rectangle 3"/>
          <p:cNvSpPr>
            <a:spLocks noGrp="1" noChangeArrowheads="1"/>
          </p:cNvSpPr>
          <p:nvPr>
            <p:ph type="body" idx="1"/>
          </p:nvPr>
        </p:nvSpPr>
        <p:spPr>
          <a:noFill/>
        </p:spPr>
        <p:txBody>
          <a:bodyPr/>
          <a:lstStyle/>
          <a:p>
            <a:pPr eaLnBrk="1" hangingPunct="1">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47</a:t>
            </a:fld>
            <a:endParaRPr lang="en-IE" dirty="0"/>
          </a:p>
        </p:txBody>
      </p:sp>
    </p:spTree>
    <p:extLst>
      <p:ext uri="{BB962C8B-B14F-4D97-AF65-F5344CB8AC3E}">
        <p14:creationId xmlns:p14="http://schemas.microsoft.com/office/powerpoint/2010/main" val="12263139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48</a:t>
            </a:fld>
            <a:endParaRPr lang="en-IE" dirty="0"/>
          </a:p>
        </p:txBody>
      </p:sp>
    </p:spTree>
    <p:extLst>
      <p:ext uri="{BB962C8B-B14F-4D97-AF65-F5344CB8AC3E}">
        <p14:creationId xmlns:p14="http://schemas.microsoft.com/office/powerpoint/2010/main" val="917841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49</a:t>
            </a:fld>
            <a:endParaRPr lang="en-IE" dirty="0"/>
          </a:p>
        </p:txBody>
      </p:sp>
    </p:spTree>
    <p:extLst>
      <p:ext uri="{BB962C8B-B14F-4D97-AF65-F5344CB8AC3E}">
        <p14:creationId xmlns:p14="http://schemas.microsoft.com/office/powerpoint/2010/main" val="169360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50</a:t>
            </a:fld>
            <a:endParaRPr lang="en-IE" dirty="0"/>
          </a:p>
        </p:txBody>
      </p:sp>
    </p:spTree>
    <p:extLst>
      <p:ext uri="{BB962C8B-B14F-4D97-AF65-F5344CB8AC3E}">
        <p14:creationId xmlns:p14="http://schemas.microsoft.com/office/powerpoint/2010/main" val="14952463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51</a:t>
            </a:fld>
            <a:endParaRPr lang="en-IE" dirty="0"/>
          </a:p>
        </p:txBody>
      </p:sp>
    </p:spTree>
    <p:extLst>
      <p:ext uri="{BB962C8B-B14F-4D97-AF65-F5344CB8AC3E}">
        <p14:creationId xmlns:p14="http://schemas.microsoft.com/office/powerpoint/2010/main" val="2388112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a:t>
            </a:fld>
            <a:endParaRPr lang="en-IE" dirty="0"/>
          </a:p>
        </p:txBody>
      </p:sp>
    </p:spTree>
    <p:extLst>
      <p:ext uri="{BB962C8B-B14F-4D97-AF65-F5344CB8AC3E}">
        <p14:creationId xmlns:p14="http://schemas.microsoft.com/office/powerpoint/2010/main" val="33772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52</a:t>
            </a:fld>
            <a:endParaRPr lang="en-IE" dirty="0"/>
          </a:p>
        </p:txBody>
      </p:sp>
    </p:spTree>
    <p:extLst>
      <p:ext uri="{BB962C8B-B14F-4D97-AF65-F5344CB8AC3E}">
        <p14:creationId xmlns:p14="http://schemas.microsoft.com/office/powerpoint/2010/main" val="2593673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53</a:t>
            </a:fld>
            <a:endParaRPr lang="en-IE" dirty="0"/>
          </a:p>
        </p:txBody>
      </p:sp>
    </p:spTree>
    <p:extLst>
      <p:ext uri="{BB962C8B-B14F-4D97-AF65-F5344CB8AC3E}">
        <p14:creationId xmlns:p14="http://schemas.microsoft.com/office/powerpoint/2010/main" val="3702541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54</a:t>
            </a:fld>
            <a:endParaRPr lang="en-IE" dirty="0"/>
          </a:p>
        </p:txBody>
      </p:sp>
    </p:spTree>
    <p:extLst>
      <p:ext uri="{BB962C8B-B14F-4D97-AF65-F5344CB8AC3E}">
        <p14:creationId xmlns:p14="http://schemas.microsoft.com/office/powerpoint/2010/main" val="32730755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55</a:t>
            </a:fld>
            <a:endParaRPr lang="en-IE" dirty="0"/>
          </a:p>
        </p:txBody>
      </p:sp>
    </p:spTree>
    <p:extLst>
      <p:ext uri="{BB962C8B-B14F-4D97-AF65-F5344CB8AC3E}">
        <p14:creationId xmlns:p14="http://schemas.microsoft.com/office/powerpoint/2010/main" val="3721520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56</a:t>
            </a:fld>
            <a:endParaRPr lang="en-IE" dirty="0"/>
          </a:p>
        </p:txBody>
      </p:sp>
    </p:spTree>
    <p:extLst>
      <p:ext uri="{BB962C8B-B14F-4D97-AF65-F5344CB8AC3E}">
        <p14:creationId xmlns:p14="http://schemas.microsoft.com/office/powerpoint/2010/main" val="4046806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57</a:t>
            </a:fld>
            <a:endParaRPr lang="en-IE" dirty="0"/>
          </a:p>
        </p:txBody>
      </p:sp>
    </p:spTree>
    <p:extLst>
      <p:ext uri="{BB962C8B-B14F-4D97-AF65-F5344CB8AC3E}">
        <p14:creationId xmlns:p14="http://schemas.microsoft.com/office/powerpoint/2010/main" val="24006536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58</a:t>
            </a:fld>
            <a:endParaRPr lang="en-IE" dirty="0"/>
          </a:p>
        </p:txBody>
      </p:sp>
    </p:spTree>
    <p:extLst>
      <p:ext uri="{BB962C8B-B14F-4D97-AF65-F5344CB8AC3E}">
        <p14:creationId xmlns:p14="http://schemas.microsoft.com/office/powerpoint/2010/main" val="17206490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FEA9A5-3F40-4DBF-B1A7-36CFC182382C}" type="slidenum">
              <a:rPr lang="en-IE" smtClean="0"/>
              <a:pPr/>
              <a:t>59</a:t>
            </a:fld>
            <a:endParaRPr lang="en-IE"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60</a:t>
            </a:fld>
            <a:endParaRPr lang="en-IE" dirty="0"/>
          </a:p>
        </p:txBody>
      </p:sp>
    </p:spTree>
    <p:extLst>
      <p:ext uri="{BB962C8B-B14F-4D97-AF65-F5344CB8AC3E}">
        <p14:creationId xmlns:p14="http://schemas.microsoft.com/office/powerpoint/2010/main" val="41097376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61</a:t>
            </a:fld>
            <a:endParaRPr lang="en-IE" dirty="0"/>
          </a:p>
        </p:txBody>
      </p:sp>
    </p:spTree>
    <p:extLst>
      <p:ext uri="{BB962C8B-B14F-4D97-AF65-F5344CB8AC3E}">
        <p14:creationId xmlns:p14="http://schemas.microsoft.com/office/powerpoint/2010/main" val="137914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IE"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278781-3C3D-4EC8-AD9A-964C51921254}" type="slidenum">
              <a:rPr lang="en-IE" smtClean="0"/>
              <a:pPr/>
              <a:t>6</a:t>
            </a:fld>
            <a:endParaRPr lang="en-IE" dirty="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62</a:t>
            </a:fld>
            <a:endParaRPr lang="en-IE" dirty="0"/>
          </a:p>
        </p:txBody>
      </p:sp>
    </p:spTree>
    <p:extLst>
      <p:ext uri="{BB962C8B-B14F-4D97-AF65-F5344CB8AC3E}">
        <p14:creationId xmlns:p14="http://schemas.microsoft.com/office/powerpoint/2010/main" val="19921566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64</a:t>
            </a:fld>
            <a:endParaRPr lang="en-IE" dirty="0"/>
          </a:p>
        </p:txBody>
      </p:sp>
    </p:spTree>
    <p:extLst>
      <p:ext uri="{BB962C8B-B14F-4D97-AF65-F5344CB8AC3E}">
        <p14:creationId xmlns:p14="http://schemas.microsoft.com/office/powerpoint/2010/main" val="3581265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65</a:t>
            </a:fld>
            <a:endParaRPr lang="en-IE" dirty="0"/>
          </a:p>
        </p:txBody>
      </p:sp>
    </p:spTree>
    <p:extLst>
      <p:ext uri="{BB962C8B-B14F-4D97-AF65-F5344CB8AC3E}">
        <p14:creationId xmlns:p14="http://schemas.microsoft.com/office/powerpoint/2010/main" val="24274788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66</a:t>
            </a:fld>
            <a:endParaRPr lang="en-IE" dirty="0"/>
          </a:p>
        </p:txBody>
      </p:sp>
    </p:spTree>
    <p:extLst>
      <p:ext uri="{BB962C8B-B14F-4D97-AF65-F5344CB8AC3E}">
        <p14:creationId xmlns:p14="http://schemas.microsoft.com/office/powerpoint/2010/main" val="24396591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67</a:t>
            </a:fld>
            <a:endParaRPr lang="en-IE" dirty="0"/>
          </a:p>
        </p:txBody>
      </p:sp>
    </p:spTree>
    <p:extLst>
      <p:ext uri="{BB962C8B-B14F-4D97-AF65-F5344CB8AC3E}">
        <p14:creationId xmlns:p14="http://schemas.microsoft.com/office/powerpoint/2010/main" val="25155444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16" name="Shape 116"/>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17" name="Shape 117"/>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18" name="Shape 118"/>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19" name="Shape 119"/>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68</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8513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 name="Shape 128"/>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29" name="Shape 129"/>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30" name="Shape 130"/>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31" name="Shape 131"/>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32" name="Shape 132"/>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69</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550479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4" name="Shape 154"/>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55" name="Shape 155"/>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56" name="Shape 156"/>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57" name="Shape 157"/>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58" name="Shape 158"/>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70</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2065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42" name="Shape 142"/>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43" name="Shape 143"/>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44" name="Shape 144"/>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45" name="Shape 145"/>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74</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30876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84" name="Shape 184"/>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85" name="Shape 185"/>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86" name="Shape 186"/>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87" name="Shape 187"/>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75</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97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7</a:t>
            </a:fld>
            <a:endParaRPr lang="en-IE" dirty="0"/>
          </a:p>
        </p:txBody>
      </p:sp>
    </p:spTree>
    <p:extLst>
      <p:ext uri="{BB962C8B-B14F-4D97-AF65-F5344CB8AC3E}">
        <p14:creationId xmlns:p14="http://schemas.microsoft.com/office/powerpoint/2010/main" val="31956523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3" name="Shape 183"/>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84" name="Shape 184"/>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85" name="Shape 185"/>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86" name="Shape 186"/>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87" name="Shape 187"/>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76</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51984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42" name="Shape 142"/>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43" name="Shape 143"/>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44" name="Shape 144"/>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45" name="Shape 145"/>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80</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04219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915988" y="744538"/>
            <a:ext cx="4965700" cy="37242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79769" y="4715908"/>
            <a:ext cx="5438139" cy="4467700"/>
          </a:xfrm>
          <a:prstGeom prst="rect">
            <a:avLst/>
          </a:prstGeom>
          <a:noFill/>
          <a:ln>
            <a:noFill/>
          </a:ln>
        </p:spPr>
        <p:txBody>
          <a:bodyPr lIns="92102" tIns="46038" rIns="92102" bIns="46038" anchor="t" anchorCtr="0">
            <a:noAutofit/>
          </a:bodyPr>
          <a:lstStyle/>
          <a:p>
            <a:pPr>
              <a:buSzPct val="25000"/>
            </a:pPr>
            <a:endParaRPr>
              <a:solidFill>
                <a:schemeClr val="dk1"/>
              </a:solidFill>
              <a:latin typeface="Calibri"/>
              <a:ea typeface="Calibri"/>
              <a:cs typeface="Calibri"/>
              <a:sym typeface="Calibri"/>
            </a:endParaRPr>
          </a:p>
        </p:txBody>
      </p:sp>
      <p:sp>
        <p:nvSpPr>
          <p:cNvPr id="142" name="Shape 142"/>
          <p:cNvSpPr txBox="1">
            <a:spLocks noGrp="1"/>
          </p:cNvSpPr>
          <p:nvPr>
            <p:ph type="hdr" idx="3"/>
          </p:nvPr>
        </p:nvSpPr>
        <p:spPr>
          <a:xfrm>
            <a:off x="0"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Orla Conway-Foy</a:t>
            </a:r>
          </a:p>
        </p:txBody>
      </p:sp>
      <p:sp>
        <p:nvSpPr>
          <p:cNvPr id="143" name="Shape 143"/>
          <p:cNvSpPr txBox="1">
            <a:spLocks noGrp="1"/>
          </p:cNvSpPr>
          <p:nvPr>
            <p:ph type="dt" idx="10"/>
          </p:nvPr>
        </p:nvSpPr>
        <p:spPr>
          <a:xfrm>
            <a:off x="3850442" y="0"/>
            <a:ext cx="2945659" cy="496411"/>
          </a:xfrm>
          <a:prstGeom prst="rect">
            <a:avLst/>
          </a:prstGeom>
          <a:noFill/>
          <a:ln>
            <a:noFill/>
          </a:ln>
        </p:spPr>
        <p:txBody>
          <a:bodyPr lIns="92102" tIns="46038" rIns="92102" bIns="46038" anchor="t" anchorCtr="0">
            <a:noAutofit/>
          </a:bodyPr>
          <a:lstStyle/>
          <a:p>
            <a:pPr>
              <a:buSzPct val="25000"/>
            </a:pPr>
            <a:r>
              <a:rPr lang="en-IE">
                <a:solidFill>
                  <a:schemeClr val="dk1"/>
                </a:solidFill>
                <a:latin typeface="Calibri"/>
                <a:ea typeface="Calibri"/>
                <a:cs typeface="Calibri"/>
                <a:sym typeface="Calibri"/>
              </a:rPr>
              <a:t>Student No: 13251349</a:t>
            </a:r>
          </a:p>
        </p:txBody>
      </p:sp>
      <p:sp>
        <p:nvSpPr>
          <p:cNvPr id="144" name="Shape 144"/>
          <p:cNvSpPr txBox="1">
            <a:spLocks noGrp="1"/>
          </p:cNvSpPr>
          <p:nvPr>
            <p:ph type="ftr" idx="11"/>
          </p:nvPr>
        </p:nvSpPr>
        <p:spPr>
          <a:xfrm>
            <a:off x="0" y="9430091"/>
            <a:ext cx="2945659" cy="496411"/>
          </a:xfrm>
          <a:prstGeom prst="rect">
            <a:avLst/>
          </a:prstGeom>
          <a:noFill/>
          <a:ln>
            <a:noFill/>
          </a:ln>
        </p:spPr>
        <p:txBody>
          <a:bodyPr lIns="92102" tIns="46038" rIns="92102" bIns="46038" anchor="b" anchorCtr="0">
            <a:noAutofit/>
          </a:bodyPr>
          <a:lstStyle/>
          <a:p>
            <a:pPr>
              <a:buSzPct val="25000"/>
            </a:pPr>
            <a:r>
              <a:rPr lang="en-IE">
                <a:solidFill>
                  <a:schemeClr val="dk1"/>
                </a:solidFill>
                <a:latin typeface="Calibri"/>
                <a:ea typeface="Calibri"/>
                <a:cs typeface="Calibri"/>
                <a:sym typeface="Calibri"/>
              </a:rPr>
              <a:t>Ennis Centre</a:t>
            </a:r>
          </a:p>
        </p:txBody>
      </p:sp>
      <p:sp>
        <p:nvSpPr>
          <p:cNvPr id="145" name="Shape 145"/>
          <p:cNvSpPr txBox="1">
            <a:spLocks noGrp="1"/>
          </p:cNvSpPr>
          <p:nvPr>
            <p:ph type="sldNum" idx="12"/>
          </p:nvPr>
        </p:nvSpPr>
        <p:spPr>
          <a:xfrm>
            <a:off x="3850442" y="9430091"/>
            <a:ext cx="2945659" cy="496411"/>
          </a:xfrm>
          <a:prstGeom prst="rect">
            <a:avLst/>
          </a:prstGeom>
          <a:noFill/>
          <a:ln>
            <a:noFill/>
          </a:ln>
        </p:spPr>
        <p:txBody>
          <a:bodyPr lIns="92102" tIns="46038" rIns="92102" bIns="46038" anchor="b" anchorCtr="0">
            <a:noAutofit/>
          </a:bodyPr>
          <a:lstStyle/>
          <a:p>
            <a:pPr>
              <a:buSzPct val="25000"/>
            </a:pPr>
            <a:fld id="{00000000-1234-1234-1234-123412341234}" type="slidenum">
              <a:rPr lang="en-IE">
                <a:solidFill>
                  <a:schemeClr val="dk1"/>
                </a:solidFill>
                <a:latin typeface="Calibri"/>
                <a:ea typeface="Calibri"/>
                <a:cs typeface="Calibri"/>
                <a:sym typeface="Calibri"/>
              </a:rPr>
              <a:pPr>
                <a:buSzPct val="25000"/>
              </a:pPr>
              <a:t>81</a:t>
            </a:fld>
            <a:endParaRPr lang="en-I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012488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93</a:t>
            </a:fld>
            <a:endParaRPr lang="en-IE" dirty="0"/>
          </a:p>
        </p:txBody>
      </p:sp>
    </p:spTree>
    <p:extLst>
      <p:ext uri="{BB962C8B-B14F-4D97-AF65-F5344CB8AC3E}">
        <p14:creationId xmlns:p14="http://schemas.microsoft.com/office/powerpoint/2010/main" val="2282585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8</a:t>
            </a:fld>
            <a:endParaRPr lang="en-IE" dirty="0"/>
          </a:p>
        </p:txBody>
      </p:sp>
    </p:spTree>
    <p:extLst>
      <p:ext uri="{BB962C8B-B14F-4D97-AF65-F5344CB8AC3E}">
        <p14:creationId xmlns:p14="http://schemas.microsoft.com/office/powerpoint/2010/main" val="57123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EF49165D-B8DD-4198-9F06-9552BBC755DA}" type="slidenum">
              <a:rPr lang="en-IE" smtClean="0"/>
              <a:pPr/>
              <a:t>9</a:t>
            </a:fld>
            <a:endParaRPr lang="en-IE" dirty="0"/>
          </a:p>
        </p:txBody>
      </p:sp>
    </p:spTree>
    <p:extLst>
      <p:ext uri="{BB962C8B-B14F-4D97-AF65-F5344CB8AC3E}">
        <p14:creationId xmlns:p14="http://schemas.microsoft.com/office/powerpoint/2010/main" val="1140020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48400E95-F12A-472B-9B3D-5A3007552F90}" type="datetimeFigureOut">
              <a:rPr lang="en-US" smtClean="0">
                <a:solidFill>
                  <a:srgbClr val="FFCC00"/>
                </a:solidFill>
              </a:rPr>
              <a:pPr/>
              <a:t>3/8/2018</a:t>
            </a:fld>
            <a:endParaRPr lang="en-US" dirty="0">
              <a:solidFill>
                <a:srgbClr val="FFCC00"/>
              </a:solidFill>
            </a:endParaRPr>
          </a:p>
        </p:txBody>
      </p:sp>
      <p:sp>
        <p:nvSpPr>
          <p:cNvPr id="17" name="Footer Placeholder 16"/>
          <p:cNvSpPr>
            <a:spLocks noGrp="1"/>
          </p:cNvSpPr>
          <p:nvPr>
            <p:ph type="ftr" sz="quarter" idx="11"/>
          </p:nvPr>
        </p:nvSpPr>
        <p:spPr/>
        <p:txBody>
          <a:bodyPr/>
          <a:lstStyle/>
          <a:p>
            <a:endParaRPr lang="en-US" dirty="0">
              <a:solidFill>
                <a:srgbClr val="FFCC00"/>
              </a:solidFill>
            </a:endParaRP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0BD9E51-0EB5-4AEA-B3A7-EDA575C9AA81}" type="slidenum">
              <a:rPr lang="en-US" smtClean="0">
                <a:solidFill>
                  <a:srgbClr val="FFCC00"/>
                </a:solidFill>
              </a:rPr>
              <a:pPr/>
              <a:t>‹#›</a:t>
            </a:fld>
            <a:endParaRPr lang="en-US" dirty="0">
              <a:solidFill>
                <a:srgbClr val="FFCC00"/>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47C1B5-4A28-4B4D-8758-2CA8F0D87356}" type="datetimeFigureOut">
              <a:rPr lang="en-US" smtClean="0">
                <a:solidFill>
                  <a:srgbClr val="FFCC00"/>
                </a:solidFill>
              </a:rPr>
              <a:pPr/>
              <a:t>3/8/2018</a:t>
            </a:fld>
            <a:endParaRPr lang="en-US" dirty="0">
              <a:solidFill>
                <a:srgbClr val="FFCC00"/>
              </a:solidFill>
            </a:endParaRPr>
          </a:p>
        </p:txBody>
      </p:sp>
      <p:sp>
        <p:nvSpPr>
          <p:cNvPr id="5" name="Footer Placeholder 4"/>
          <p:cNvSpPr>
            <a:spLocks noGrp="1"/>
          </p:cNvSpPr>
          <p:nvPr>
            <p:ph type="ftr" sz="quarter" idx="11"/>
          </p:nvPr>
        </p:nvSpPr>
        <p:spPr/>
        <p:txBody>
          <a:bodyPr/>
          <a:lstStyle/>
          <a:p>
            <a:endParaRPr lang="en-US" dirty="0">
              <a:solidFill>
                <a:srgbClr val="FFCC00"/>
              </a:solidFill>
            </a:endParaRPr>
          </a:p>
        </p:txBody>
      </p:sp>
      <p:sp>
        <p:nvSpPr>
          <p:cNvPr id="6" name="Slide Number Placeholder 5"/>
          <p:cNvSpPr>
            <a:spLocks noGrp="1"/>
          </p:cNvSpPr>
          <p:nvPr>
            <p:ph type="sldNum" sz="quarter" idx="12"/>
          </p:nvPr>
        </p:nvSpPr>
        <p:spPr/>
        <p:txBody>
          <a:bodyPr/>
          <a:lstStyle/>
          <a:p>
            <a:fld id="{11BFF254-E6F2-4CB4-9F1A-E53D2E7EBF12}" type="slidenum">
              <a:rPr lang="en-US" smtClean="0">
                <a:solidFill>
                  <a:srgbClr val="FFCC00"/>
                </a:solidFill>
              </a:rPr>
              <a:pPr/>
              <a:t>‹#›</a:t>
            </a:fld>
            <a:endParaRPr lang="en-US" dirty="0">
              <a:solidFill>
                <a:srgbClr val="FFCC00"/>
              </a:solidFill>
            </a:endParaRP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69A5B9F2-4CDD-4E48-ACD2-777F878DD308}" type="slidenum">
              <a:rPr lang="en-US" smtClean="0">
                <a:solidFill>
                  <a:srgbClr val="FFCC00"/>
                </a:solidFill>
              </a:rPr>
              <a:pPr/>
              <a:t>‹#›</a:t>
            </a:fld>
            <a:endParaRPr lang="en-US" dirty="0">
              <a:solidFill>
                <a:srgbClr val="FFCC00"/>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4D7D7FB-B903-4956-810E-BB55CD905A1F}" type="datetimeFigureOut">
              <a:rPr lang="en-US" smtClean="0">
                <a:solidFill>
                  <a:srgbClr val="FFCC00"/>
                </a:solidFill>
              </a:rPr>
              <a:pPr/>
              <a:t>3/8/2018</a:t>
            </a:fld>
            <a:endParaRPr lang="en-US" dirty="0">
              <a:solidFill>
                <a:srgbClr val="FFCC00"/>
              </a:solidFill>
            </a:endParaRPr>
          </a:p>
        </p:txBody>
      </p:sp>
      <p:sp>
        <p:nvSpPr>
          <p:cNvPr id="5" name="Footer Placeholder 4"/>
          <p:cNvSpPr>
            <a:spLocks noGrp="1"/>
          </p:cNvSpPr>
          <p:nvPr>
            <p:ph type="ftr" sz="quarter" idx="11"/>
          </p:nvPr>
        </p:nvSpPr>
        <p:spPr/>
        <p:txBody>
          <a:bodyPr/>
          <a:lstStyle/>
          <a:p>
            <a:endParaRPr lang="en-US" dirty="0">
              <a:solidFill>
                <a:srgbClr val="FFCC00"/>
              </a:solidFill>
            </a:endParaRPr>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0391DA71-A3CD-40C2-A20E-8832A050EAD6}" type="datetimeFigureOut">
              <a:rPr lang="en-US" smtClean="0">
                <a:solidFill>
                  <a:srgbClr val="FFCC00"/>
                </a:solidFill>
              </a:rPr>
              <a:pPr/>
              <a:t>3/8/2018</a:t>
            </a:fld>
            <a:endParaRPr lang="en-US" dirty="0">
              <a:solidFill>
                <a:srgbClr val="FFCC00"/>
              </a:solidFill>
            </a:endParaRPr>
          </a:p>
        </p:txBody>
      </p:sp>
      <p:sp>
        <p:nvSpPr>
          <p:cNvPr id="5" name="Footer Placeholder 4"/>
          <p:cNvSpPr>
            <a:spLocks noGrp="1"/>
          </p:cNvSpPr>
          <p:nvPr>
            <p:ph type="ftr" sz="quarter" idx="11"/>
          </p:nvPr>
        </p:nvSpPr>
        <p:spPr/>
        <p:txBody>
          <a:bodyPr/>
          <a:lstStyle/>
          <a:p>
            <a:endParaRPr lang="en-US" dirty="0">
              <a:solidFill>
                <a:srgbClr val="FFCC00"/>
              </a:solidFill>
            </a:endParaRPr>
          </a:p>
        </p:txBody>
      </p:sp>
      <p:sp>
        <p:nvSpPr>
          <p:cNvPr id="6" name="Slide Number Placeholder 5"/>
          <p:cNvSpPr>
            <a:spLocks noGrp="1"/>
          </p:cNvSpPr>
          <p:nvPr>
            <p:ph type="sldNum" sz="quarter" idx="12"/>
          </p:nvPr>
        </p:nvSpPr>
        <p:spPr>
          <a:xfrm>
            <a:off x="4361688" y="1026372"/>
            <a:ext cx="457200" cy="441325"/>
          </a:xfrm>
        </p:spPr>
        <p:txBody>
          <a:bodyPr/>
          <a:lstStyle/>
          <a:p>
            <a:fld id="{34CE40B8-562E-4D57-AD35-00E353107A4E}" type="slidenum">
              <a:rPr lang="en-US" smtClean="0">
                <a:solidFill>
                  <a:srgbClr val="FFCC00"/>
                </a:solidFill>
              </a:rPr>
              <a:pPr/>
              <a:t>‹#›</a:t>
            </a:fld>
            <a:endParaRPr lang="en-US" dirty="0">
              <a:solidFill>
                <a:srgbClr val="FFCC00"/>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solidFill>
                <a:srgbClr val="FFCC00"/>
              </a:solidFill>
            </a:endParaRPr>
          </a:p>
        </p:txBody>
      </p:sp>
      <p:sp>
        <p:nvSpPr>
          <p:cNvPr id="4" name="Date Placeholder 3"/>
          <p:cNvSpPr>
            <a:spLocks noGrp="1"/>
          </p:cNvSpPr>
          <p:nvPr>
            <p:ph type="dt" sz="half" idx="10"/>
          </p:nvPr>
        </p:nvSpPr>
        <p:spPr/>
        <p:txBody>
          <a:bodyPr/>
          <a:lstStyle/>
          <a:p>
            <a:fld id="{04E6DD5A-225B-4BE6-BBF9-DA5FA57DD568}" type="datetimeFigureOut">
              <a:rPr lang="en-US" smtClean="0">
                <a:solidFill>
                  <a:srgbClr val="FFCC00"/>
                </a:solidFill>
              </a:rPr>
              <a:pPr/>
              <a:t>3/8/2018</a:t>
            </a:fld>
            <a:endParaRPr lang="en-US" dirty="0">
              <a:solidFill>
                <a:srgbClr val="FFCC00"/>
              </a:solidFill>
            </a:endParaRPr>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A03ABE9-4335-4750-98CD-24FCD443023B}" type="slidenum">
              <a:rPr lang="en-US" smtClean="0">
                <a:solidFill>
                  <a:srgbClr val="FFCC00"/>
                </a:solidFill>
              </a:rPr>
              <a:pPr/>
              <a:t>‹#›</a:t>
            </a:fld>
            <a:endParaRPr lang="en-US" dirty="0">
              <a:solidFill>
                <a:srgbClr val="FFCC00"/>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2979DE6-C35F-4BC1-87E8-1FC4185C516A}" type="datetimeFigureOut">
              <a:rPr lang="en-US" smtClean="0">
                <a:solidFill>
                  <a:srgbClr val="FFCC00"/>
                </a:solidFill>
              </a:rPr>
              <a:pPr/>
              <a:t>3/8/2018</a:t>
            </a:fld>
            <a:endParaRPr lang="en-US" dirty="0">
              <a:solidFill>
                <a:srgbClr val="FFCC00"/>
              </a:solidFill>
            </a:endParaRPr>
          </a:p>
        </p:txBody>
      </p:sp>
      <p:sp>
        <p:nvSpPr>
          <p:cNvPr id="6" name="Footer Placeholder 5"/>
          <p:cNvSpPr>
            <a:spLocks noGrp="1"/>
          </p:cNvSpPr>
          <p:nvPr>
            <p:ph type="ftr" sz="quarter" idx="11"/>
          </p:nvPr>
        </p:nvSpPr>
        <p:spPr/>
        <p:txBody>
          <a:bodyPr/>
          <a:lstStyle/>
          <a:p>
            <a:endParaRPr lang="en-US" dirty="0">
              <a:solidFill>
                <a:srgbClr val="FFCC00"/>
              </a:solidFill>
            </a:endParaRPr>
          </a:p>
        </p:txBody>
      </p:sp>
      <p:sp>
        <p:nvSpPr>
          <p:cNvPr id="7" name="Slide Number Placeholder 6"/>
          <p:cNvSpPr>
            <a:spLocks noGrp="1"/>
          </p:cNvSpPr>
          <p:nvPr>
            <p:ph type="sldNum" sz="quarter" idx="12"/>
          </p:nvPr>
        </p:nvSpPr>
        <p:spPr/>
        <p:txBody>
          <a:bodyPr/>
          <a:lstStyle/>
          <a:p>
            <a:fld id="{8E6001C4-0ED1-4D1A-B39F-4DC3B3898E31}" type="slidenum">
              <a:rPr lang="en-US" smtClean="0">
                <a:solidFill>
                  <a:srgbClr val="FFCC00"/>
                </a:solidFill>
              </a:rPr>
              <a:pPr/>
              <a:t>‹#›</a:t>
            </a:fld>
            <a:endParaRPr lang="en-US" dirty="0">
              <a:solidFill>
                <a:srgbClr val="FFCC00"/>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04ACAF4B-A16B-4D0F-B1E5-BF2F00F22F4B}" type="datetimeFigureOut">
              <a:rPr lang="en-US" smtClean="0">
                <a:solidFill>
                  <a:srgbClr val="FFCC00"/>
                </a:solidFill>
              </a:rPr>
              <a:pPr/>
              <a:t>3/8/2018</a:t>
            </a:fld>
            <a:endParaRPr lang="en-US" dirty="0">
              <a:solidFill>
                <a:srgbClr val="FFCC00"/>
              </a:solidFill>
            </a:endParaRPr>
          </a:p>
        </p:txBody>
      </p:sp>
      <p:sp>
        <p:nvSpPr>
          <p:cNvPr id="8" name="Footer Placeholder 7"/>
          <p:cNvSpPr>
            <a:spLocks noGrp="1"/>
          </p:cNvSpPr>
          <p:nvPr>
            <p:ph type="ftr" sz="quarter" idx="11"/>
          </p:nvPr>
        </p:nvSpPr>
        <p:spPr>
          <a:xfrm>
            <a:off x="304800" y="6409944"/>
            <a:ext cx="3581400" cy="365760"/>
          </a:xfrm>
        </p:spPr>
        <p:txBody>
          <a:bodyPr/>
          <a:lstStyle/>
          <a:p>
            <a:endParaRPr lang="en-US" dirty="0">
              <a:solidFill>
                <a:srgbClr val="FFCC00"/>
              </a:solidFill>
            </a:endParaRP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5002406-4120-41BB-BC0D-90C57ABA5BF3}" type="slidenum">
              <a:rPr lang="en-US" smtClean="0">
                <a:solidFill>
                  <a:srgbClr val="FFCC00"/>
                </a:solidFill>
              </a:rPr>
              <a:pPr/>
              <a:t>‹#›</a:t>
            </a:fld>
            <a:endParaRPr lang="en-US" dirty="0">
              <a:solidFill>
                <a:srgbClr val="FFCC00"/>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40209F-6952-4C1D-AE58-833DF6F9865E}" type="datetimeFigureOut">
              <a:rPr lang="en-US" smtClean="0">
                <a:solidFill>
                  <a:srgbClr val="FFCC00"/>
                </a:solidFill>
              </a:rPr>
              <a:pPr/>
              <a:t>3/8/2018</a:t>
            </a:fld>
            <a:endParaRPr lang="en-US" dirty="0">
              <a:solidFill>
                <a:srgbClr val="FFCC00"/>
              </a:solidFill>
            </a:endParaRPr>
          </a:p>
        </p:txBody>
      </p:sp>
      <p:sp>
        <p:nvSpPr>
          <p:cNvPr id="4" name="Footer Placeholder 3"/>
          <p:cNvSpPr>
            <a:spLocks noGrp="1"/>
          </p:cNvSpPr>
          <p:nvPr>
            <p:ph type="ftr" sz="quarter" idx="11"/>
          </p:nvPr>
        </p:nvSpPr>
        <p:spPr/>
        <p:txBody>
          <a:bodyPr/>
          <a:lstStyle/>
          <a:p>
            <a:endParaRPr lang="en-US" dirty="0">
              <a:solidFill>
                <a:srgbClr val="FFCC00"/>
              </a:solidFill>
            </a:endParaRPr>
          </a:p>
        </p:txBody>
      </p:sp>
      <p:sp>
        <p:nvSpPr>
          <p:cNvPr id="5" name="Slide Number Placeholder 4"/>
          <p:cNvSpPr>
            <a:spLocks noGrp="1"/>
          </p:cNvSpPr>
          <p:nvPr>
            <p:ph type="sldNum" sz="quarter" idx="12"/>
          </p:nvPr>
        </p:nvSpPr>
        <p:spPr>
          <a:xfrm>
            <a:off x="4343400" y="1036020"/>
            <a:ext cx="457200" cy="441325"/>
          </a:xfrm>
        </p:spPr>
        <p:txBody>
          <a:bodyPr/>
          <a:lstStyle/>
          <a:p>
            <a:fld id="{5897184C-545D-46A8-9D41-5D677B12736A}" type="slidenum">
              <a:rPr lang="en-US" smtClean="0">
                <a:solidFill>
                  <a:srgbClr val="FFCC00"/>
                </a:solidFill>
              </a:rPr>
              <a:pPr/>
              <a:t>‹#›</a:t>
            </a:fld>
            <a:endParaRPr lang="en-US" dirty="0">
              <a:solidFill>
                <a:srgbClr val="FFCC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1D78C7E0-DAF2-4AFC-830F-8AB9CD7F6276}" type="datetimeFigureOut">
              <a:rPr lang="en-US" smtClean="0">
                <a:solidFill>
                  <a:srgbClr val="FFCC00"/>
                </a:solidFill>
              </a:rPr>
              <a:pPr/>
              <a:t>3/8/2018</a:t>
            </a:fld>
            <a:endParaRPr lang="en-US" dirty="0">
              <a:solidFill>
                <a:srgbClr val="FFCC00"/>
              </a:solidFill>
            </a:endParaRPr>
          </a:p>
        </p:txBody>
      </p:sp>
      <p:sp>
        <p:nvSpPr>
          <p:cNvPr id="3" name="Footer Placeholder 2"/>
          <p:cNvSpPr>
            <a:spLocks noGrp="1"/>
          </p:cNvSpPr>
          <p:nvPr>
            <p:ph type="ftr" sz="quarter" idx="11"/>
          </p:nvPr>
        </p:nvSpPr>
        <p:spPr/>
        <p:txBody>
          <a:bodyPr/>
          <a:lstStyle/>
          <a:p>
            <a:endParaRPr lang="en-US" dirty="0">
              <a:solidFill>
                <a:srgbClr val="FFCC00"/>
              </a:solidFill>
            </a:endParaRP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6EEED1FA-2CD5-4F79-A9A1-8D8DF0EC558E}" type="slidenum">
              <a:rPr lang="en-US" smtClean="0">
                <a:solidFill>
                  <a:srgbClr val="FFCC00"/>
                </a:solidFill>
              </a:rPr>
              <a:pPr/>
              <a:t>‹#›</a:t>
            </a:fld>
            <a:endParaRPr lang="en-US" dirty="0">
              <a:solidFill>
                <a:srgbClr val="FFCC00"/>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7F0FEE5-21B1-40AB-A3AC-B498937365F1}" type="slidenum">
              <a:rPr lang="en-US" smtClean="0">
                <a:solidFill>
                  <a:srgbClr val="FFCC00"/>
                </a:solidFill>
              </a:rPr>
              <a:pPr/>
              <a:t>‹#›</a:t>
            </a:fld>
            <a:endParaRPr lang="en-US" dirty="0">
              <a:solidFill>
                <a:srgbClr val="FFCC00"/>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459F8F98-5E6A-4541-94C5-CC995D3F56EC}" type="datetimeFigureOut">
              <a:rPr lang="en-US" smtClean="0">
                <a:solidFill>
                  <a:srgbClr val="FFCC00"/>
                </a:solidFill>
              </a:rPr>
              <a:pPr/>
              <a:t>3/8/2018</a:t>
            </a:fld>
            <a:endParaRPr lang="en-US" dirty="0">
              <a:solidFill>
                <a:srgbClr val="FFCC00"/>
              </a:solidFill>
            </a:endParaRPr>
          </a:p>
        </p:txBody>
      </p:sp>
      <p:sp>
        <p:nvSpPr>
          <p:cNvPr id="6" name="Footer Placeholder 5"/>
          <p:cNvSpPr>
            <a:spLocks noGrp="1"/>
          </p:cNvSpPr>
          <p:nvPr>
            <p:ph type="ftr" sz="quarter" idx="11"/>
          </p:nvPr>
        </p:nvSpPr>
        <p:spPr>
          <a:xfrm>
            <a:off x="301752" y="6410848"/>
            <a:ext cx="3383280" cy="365760"/>
          </a:xfrm>
        </p:spPr>
        <p:txBody>
          <a:bodyPr/>
          <a:lstStyle/>
          <a:p>
            <a:endParaRPr lang="en-US" dirty="0">
              <a:solidFill>
                <a:srgbClr val="FFCC00"/>
              </a:solidFill>
            </a:endParaRPr>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F223FF69-8387-47E5-9322-DE7D6E1FE3DC}" type="slidenum">
              <a:rPr lang="en-US" smtClean="0">
                <a:solidFill>
                  <a:srgbClr val="FFCC00"/>
                </a:solidFill>
              </a:rPr>
              <a:pPr/>
              <a:t>‹#›</a:t>
            </a:fld>
            <a:endParaRPr lang="en-US" dirty="0">
              <a:solidFill>
                <a:srgbClr val="FFCC00"/>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100F6CB-85D8-44BC-9525-F401B90A03E1}" type="datetimeFigureOut">
              <a:rPr lang="en-US" smtClean="0">
                <a:solidFill>
                  <a:srgbClr val="FFCC00"/>
                </a:solidFill>
              </a:rPr>
              <a:pPr/>
              <a:t>3/8/2018</a:t>
            </a:fld>
            <a:endParaRPr lang="en-US" dirty="0">
              <a:solidFill>
                <a:srgbClr val="FFCC00"/>
              </a:solidFill>
            </a:endParaRPr>
          </a:p>
        </p:txBody>
      </p:sp>
      <p:sp>
        <p:nvSpPr>
          <p:cNvPr id="6" name="Footer Placeholder 5"/>
          <p:cNvSpPr>
            <a:spLocks noGrp="1"/>
          </p:cNvSpPr>
          <p:nvPr>
            <p:ph type="ftr" sz="quarter" idx="11"/>
          </p:nvPr>
        </p:nvSpPr>
        <p:spPr>
          <a:xfrm>
            <a:off x="301752" y="6410848"/>
            <a:ext cx="3584448" cy="365760"/>
          </a:xfrm>
        </p:spPr>
        <p:txBody>
          <a:bodyPr/>
          <a:lstStyle/>
          <a:p>
            <a:endParaRPr lang="en-US" dirty="0">
              <a:solidFill>
                <a:srgbClr val="FFCC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fontAlgn="base">
              <a:spcBef>
                <a:spcPct val="0"/>
              </a:spcBef>
              <a:spcAft>
                <a:spcPct val="0"/>
              </a:spcAft>
            </a:pPr>
            <a:fld id="{DCCD276F-8EE5-41E2-9B95-316EBB808397}" type="datetimeFigureOut">
              <a:rPr lang="en-US" smtClean="0">
                <a:solidFill>
                  <a:srgbClr val="FFCC00"/>
                </a:solidFill>
              </a:rPr>
              <a:pPr fontAlgn="base">
                <a:spcBef>
                  <a:spcPct val="0"/>
                </a:spcBef>
                <a:spcAft>
                  <a:spcPct val="0"/>
                </a:spcAft>
              </a:pPr>
              <a:t>3/8/2018</a:t>
            </a:fld>
            <a:endParaRPr lang="en-US" dirty="0">
              <a:solidFill>
                <a:srgbClr val="FFCC00"/>
              </a:solidFill>
            </a:endParaRPr>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fontAlgn="base">
              <a:spcBef>
                <a:spcPct val="0"/>
              </a:spcBef>
              <a:spcAft>
                <a:spcPct val="0"/>
              </a:spcAft>
            </a:pPr>
            <a:endParaRPr lang="en-US" dirty="0">
              <a:solidFill>
                <a:srgbClr val="FFCC00"/>
              </a:solidFill>
            </a:endParaRP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fontAlgn="base">
              <a:spcBef>
                <a:spcPct val="0"/>
              </a:spcBef>
              <a:spcAft>
                <a:spcPct val="0"/>
              </a:spcAft>
            </a:pPr>
            <a:fld id="{FDFC7C02-DEBB-4140-9CC6-26898BA4D7E8}" type="slidenum">
              <a:rPr lang="en-US" smtClean="0">
                <a:solidFill>
                  <a:srgbClr val="FFCC00"/>
                </a:solidFill>
              </a:rPr>
              <a:pPr fontAlgn="base">
                <a:spcBef>
                  <a:spcPct val="0"/>
                </a:spcBef>
                <a:spcAft>
                  <a:spcPct val="0"/>
                </a:spcAft>
              </a:pPr>
              <a:t>‹#›</a:t>
            </a:fld>
            <a:endParaRPr lang="en-US" dirty="0">
              <a:solidFill>
                <a:srgbClr val="FFCC00"/>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1.gif"/></Relationships>
</file>

<file path=ppt/slides/_rels/slide3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wmf"/><Relationship Id="rId4" Type="http://schemas.openxmlformats.org/officeDocument/2006/relationships/image" Target="../media/image5.w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killaloecc.i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8.wmf"/><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41.xml"/><Relationship Id="rId7"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hyperlink" Target="http://www.lit.ie/" TargetMode="External"/><Relationship Id="rId3" Type="http://schemas.openxmlformats.org/officeDocument/2006/relationships/hyperlink" Target="http://www.curriculumonline.ie/" TargetMode="External"/><Relationship Id="rId7" Type="http://schemas.openxmlformats.org/officeDocument/2006/relationships/hyperlink" Target="http://www.ul.i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careersportal.ie/" TargetMode="External"/><Relationship Id="rId5" Type="http://schemas.openxmlformats.org/officeDocument/2006/relationships/hyperlink" Target="http://www.qualifax.ie/" TargetMode="External"/><Relationship Id="rId4" Type="http://schemas.openxmlformats.org/officeDocument/2006/relationships/hyperlink" Target="http://www.examinations.ie/" TargetMode="External"/><Relationship Id="rId9" Type="http://schemas.openxmlformats.org/officeDocument/2006/relationships/hyperlink" Target="http://www.mic.ul.i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careersportal.i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hyperlink" Target="mailto:juliefoconnor@gmail.com" TargetMode="External"/><Relationship Id="rId4" Type="http://schemas.openxmlformats.org/officeDocument/2006/relationships/hyperlink" Target="mailto:Karen.starr@lcetb.i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5.jpeg"/></Relationships>
</file>

<file path=ppt/slides/_rels/slide8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mailto:Fiona.daly@lcetb.ie"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body" idx="1"/>
          </p:nvPr>
        </p:nvSpPr>
        <p:spPr/>
        <p:txBody>
          <a:bodyPr>
            <a:noAutofit/>
          </a:bodyPr>
          <a:lstStyle/>
          <a:p>
            <a:r>
              <a:rPr lang="en-IE" b="1" cap="all" spc="300" dirty="0" smtClean="0">
                <a:solidFill>
                  <a:srgbClr val="0070C0"/>
                </a:solidFill>
                <a:latin typeface="Broadway" pitchFamily="82" charset="0"/>
                <a:ea typeface="+mj-ea"/>
                <a:cs typeface="+mj-cs"/>
              </a:rPr>
              <a:t>St. Anne's community college</a:t>
            </a:r>
          </a:p>
          <a:p>
            <a:r>
              <a:rPr lang="en-IE" sz="3600" b="1" i="0" cap="all" spc="300" dirty="0" smtClean="0">
                <a:solidFill>
                  <a:srgbClr val="FF0000"/>
                </a:solidFill>
                <a:latin typeface="+mj-lt"/>
                <a:ea typeface="+mj-ea"/>
                <a:cs typeface="+mj-cs"/>
              </a:rPr>
              <a:t>SENIOR CHOICES</a:t>
            </a:r>
          </a:p>
          <a:p>
            <a:endParaRPr lang="en-IE" sz="3600" b="1" i="0" cap="all" spc="300" dirty="0">
              <a:solidFill>
                <a:srgbClr val="FF0000"/>
              </a:solidFill>
              <a:latin typeface="+mj-lt"/>
              <a:ea typeface="+mj-ea"/>
              <a:cs typeface="+mj-cs"/>
            </a:endParaRPr>
          </a:p>
        </p:txBody>
      </p:sp>
      <p:sp>
        <p:nvSpPr>
          <p:cNvPr id="5" name="Title 4"/>
          <p:cNvSpPr>
            <a:spLocks noGrp="1"/>
          </p:cNvSpPr>
          <p:nvPr>
            <p:ph type="title"/>
          </p:nvPr>
        </p:nvSpPr>
        <p:spPr/>
        <p:txBody>
          <a:bodyPr>
            <a:normAutofit fontScale="90000"/>
          </a:bodyPr>
          <a:lstStyle/>
          <a:p>
            <a:r>
              <a:rPr lang="en-IE" sz="3200" b="1" dirty="0" smtClean="0"/>
              <a:t>INFORMATION EVENING </a:t>
            </a:r>
            <a:br>
              <a:rPr lang="en-IE" sz="3200" b="1" dirty="0" smtClean="0"/>
            </a:br>
            <a:r>
              <a:rPr lang="en-IE" sz="3200" b="1"/>
              <a:t/>
            </a:r>
            <a:br>
              <a:rPr lang="en-IE" sz="3200" b="1"/>
            </a:br>
            <a:r>
              <a:rPr lang="en-IE" sz="3200" b="1" smtClean="0"/>
              <a:t>March 7</a:t>
            </a:r>
            <a:r>
              <a:rPr lang="en-IE" sz="3200" b="1" baseline="30000" smtClean="0"/>
              <a:t>th</a:t>
            </a:r>
            <a:r>
              <a:rPr lang="en-IE" sz="3200" b="1" smtClean="0"/>
              <a:t> </a:t>
            </a:r>
            <a:r>
              <a:rPr lang="en-IE" sz="3200" b="1" dirty="0" smtClean="0"/>
              <a:t>2018</a:t>
            </a:r>
            <a:endParaRPr lang="en-IE" sz="3200" b="1" dirty="0"/>
          </a:p>
        </p:txBody>
      </p:sp>
    </p:spTree>
    <p:extLst>
      <p:ext uri="{BB962C8B-B14F-4D97-AF65-F5344CB8AC3E}">
        <p14:creationId xmlns:p14="http://schemas.microsoft.com/office/powerpoint/2010/main" val="3573309403"/>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LCVP Subject Groupings</a:t>
            </a:r>
            <a:endParaRPr lang="en-IE"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90458175"/>
              </p:ext>
            </p:extLst>
          </p:nvPr>
        </p:nvGraphicFramePr>
        <p:xfrm>
          <a:off x="0" y="1"/>
          <a:ext cx="9214064" cy="6597350"/>
        </p:xfrm>
        <a:graphic>
          <a:graphicData uri="http://schemas.openxmlformats.org/drawingml/2006/table">
            <a:tbl>
              <a:tblPr/>
              <a:tblGrid>
                <a:gridCol w="9214064"/>
              </a:tblGrid>
              <a:tr h="383016">
                <a:tc>
                  <a:txBody>
                    <a:bodyPr/>
                    <a:lstStyle/>
                    <a:p>
                      <a:r>
                        <a:rPr lang="en-IE" sz="1600" b="1" dirty="0">
                          <a:solidFill>
                            <a:srgbClr val="000000"/>
                          </a:solidFill>
                        </a:rPr>
                        <a:t>Vocational Subject Groupings (VSGs) </a:t>
                      </a:r>
                      <a:r>
                        <a:rPr lang="en-IE" sz="1600" b="1" dirty="0" smtClean="0">
                          <a:solidFill>
                            <a:srgbClr val="000000"/>
                          </a:solidFill>
                        </a:rPr>
                        <a:t>2018/2019</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83016">
                <a:tc>
                  <a:txBody>
                    <a:bodyPr/>
                    <a:lstStyle/>
                    <a:p>
                      <a:r>
                        <a:rPr lang="en-IE" sz="1600" b="1">
                          <a:solidFill>
                            <a:srgbClr val="000000"/>
                          </a:solidFill>
                        </a:rPr>
                        <a:t>Specialist Groupings</a:t>
                      </a:r>
                      <a:endParaRPr lang="en-IE" sz="160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688148">
                <a:tc>
                  <a:txBody>
                    <a:bodyPr/>
                    <a:lstStyle/>
                    <a:p>
                      <a:r>
                        <a:rPr lang="en-IE" sz="1600" dirty="0">
                          <a:solidFill>
                            <a:srgbClr val="000000"/>
                          </a:solidFill>
                        </a:rPr>
                        <a:t>1 Construction Studies; Engineering; Design and Communication Graphics; Technology  - </a:t>
                      </a:r>
                      <a:r>
                        <a:rPr lang="en-IE" sz="1600" b="1" dirty="0">
                          <a:solidFill>
                            <a:srgbClr val="000000"/>
                          </a:solidFill>
                        </a:rPr>
                        <a:t>Any Two</a:t>
                      </a:r>
                      <a:r>
                        <a:rPr lang="en-IE" sz="1600" dirty="0">
                          <a:solidFill>
                            <a:srgbClr val="000000"/>
                          </a:solidFill>
                        </a:rPr>
                        <a:t> </a:t>
                      </a:r>
                      <a:br>
                        <a:rPr lang="en-IE" sz="1600" dirty="0">
                          <a:solidFill>
                            <a:srgbClr val="000000"/>
                          </a:solidFill>
                        </a:rPr>
                      </a:br>
                      <a:r>
                        <a:rPr lang="en-IE" sz="1600" dirty="0">
                          <a:solidFill>
                            <a:srgbClr val="000000"/>
                          </a:solidFill>
                        </a:rPr>
                        <a:t>2 Physics </a:t>
                      </a:r>
                      <a:r>
                        <a:rPr lang="en-IE" sz="1600" b="1" dirty="0">
                          <a:solidFill>
                            <a:srgbClr val="000000"/>
                          </a:solidFill>
                        </a:rPr>
                        <a:t>and</a:t>
                      </a:r>
                      <a:r>
                        <a:rPr lang="en-IE" sz="1600" dirty="0">
                          <a:solidFill>
                            <a:srgbClr val="000000"/>
                          </a:solidFill>
                        </a:rPr>
                        <a:t> Construction Studies </a:t>
                      </a:r>
                      <a:r>
                        <a:rPr lang="en-IE" sz="1600" b="1" dirty="0">
                          <a:solidFill>
                            <a:srgbClr val="000000"/>
                          </a:solidFill>
                        </a:rPr>
                        <a:t>or</a:t>
                      </a:r>
                      <a:r>
                        <a:rPr lang="en-IE" sz="1600" dirty="0">
                          <a:solidFill>
                            <a:srgbClr val="000000"/>
                          </a:solidFill>
                        </a:rPr>
                        <a:t> Engineering </a:t>
                      </a:r>
                      <a:r>
                        <a:rPr lang="en-IE" sz="1600" b="1" dirty="0">
                          <a:solidFill>
                            <a:srgbClr val="000000"/>
                          </a:solidFill>
                        </a:rPr>
                        <a:t>or</a:t>
                      </a:r>
                      <a:r>
                        <a:rPr lang="en-IE" sz="1600" dirty="0">
                          <a:solidFill>
                            <a:srgbClr val="000000"/>
                          </a:solidFill>
                        </a:rPr>
                        <a:t> Technology </a:t>
                      </a:r>
                      <a:r>
                        <a:rPr lang="en-IE" sz="1600" b="1" dirty="0">
                          <a:solidFill>
                            <a:srgbClr val="000000"/>
                          </a:solidFill>
                        </a:rPr>
                        <a:t>or</a:t>
                      </a:r>
                      <a:r>
                        <a:rPr lang="en-IE" sz="1600" dirty="0">
                          <a:solidFill>
                            <a:srgbClr val="000000"/>
                          </a:solidFill>
                        </a:rPr>
                        <a:t> Design &amp; Communication Graphics</a:t>
                      </a:r>
                      <a:br>
                        <a:rPr lang="en-IE" sz="1600" dirty="0">
                          <a:solidFill>
                            <a:srgbClr val="000000"/>
                          </a:solidFill>
                        </a:rPr>
                      </a:br>
                      <a:r>
                        <a:rPr lang="en-IE" sz="1600" dirty="0">
                          <a:solidFill>
                            <a:srgbClr val="000000"/>
                          </a:solidFill>
                        </a:rPr>
                        <a:t>3 Agricultural Science</a:t>
                      </a:r>
                      <a:r>
                        <a:rPr lang="en-IE" sz="1600" b="1" dirty="0">
                          <a:solidFill>
                            <a:srgbClr val="000000"/>
                          </a:solidFill>
                        </a:rPr>
                        <a:t> and</a:t>
                      </a:r>
                      <a:r>
                        <a:rPr lang="en-IE" sz="1600" dirty="0">
                          <a:solidFill>
                            <a:srgbClr val="000000"/>
                          </a:solidFill>
                        </a:rPr>
                        <a:t> Construction Studies </a:t>
                      </a:r>
                      <a:r>
                        <a:rPr lang="en-IE" sz="1600" b="1" dirty="0">
                          <a:solidFill>
                            <a:srgbClr val="000000"/>
                          </a:solidFill>
                        </a:rPr>
                        <a:t>or </a:t>
                      </a:r>
                      <a:r>
                        <a:rPr lang="en-IE" sz="1600" dirty="0">
                          <a:solidFill>
                            <a:srgbClr val="000000"/>
                          </a:solidFill>
                        </a:rPr>
                        <a:t>Engineering </a:t>
                      </a:r>
                      <a:r>
                        <a:rPr lang="en-IE" sz="1600" b="1" dirty="0">
                          <a:solidFill>
                            <a:srgbClr val="000000"/>
                          </a:solidFill>
                        </a:rPr>
                        <a:t>or </a:t>
                      </a:r>
                      <a:r>
                        <a:rPr lang="en-IE" sz="1600" dirty="0">
                          <a:solidFill>
                            <a:srgbClr val="000000"/>
                          </a:solidFill>
                        </a:rPr>
                        <a:t>Technology </a:t>
                      </a:r>
                      <a:r>
                        <a:rPr lang="en-IE" sz="1600" b="1" dirty="0">
                          <a:solidFill>
                            <a:srgbClr val="000000"/>
                          </a:solidFill>
                        </a:rPr>
                        <a:t>or </a:t>
                      </a:r>
                      <a:r>
                        <a:rPr lang="en-IE" sz="1600" dirty="0">
                          <a:solidFill>
                            <a:srgbClr val="000000"/>
                          </a:solidFill>
                        </a:rPr>
                        <a:t>Design &amp; Communication Graphics</a:t>
                      </a:r>
                      <a:br>
                        <a:rPr lang="en-IE" sz="1600" dirty="0">
                          <a:solidFill>
                            <a:srgbClr val="000000"/>
                          </a:solidFill>
                        </a:rPr>
                      </a:br>
                      <a:r>
                        <a:rPr lang="en-IE" sz="1600" dirty="0">
                          <a:solidFill>
                            <a:srgbClr val="000000"/>
                          </a:solidFill>
                        </a:rPr>
                        <a:t>4 Agricultural Science </a:t>
                      </a:r>
                      <a:r>
                        <a:rPr lang="en-IE" sz="1600" b="1" dirty="0">
                          <a:solidFill>
                            <a:srgbClr val="000000"/>
                          </a:solidFill>
                        </a:rPr>
                        <a:t>and</a:t>
                      </a:r>
                      <a:r>
                        <a:rPr lang="en-IE" sz="1600" dirty="0">
                          <a:solidFill>
                            <a:srgbClr val="000000"/>
                          </a:solidFill>
                        </a:rPr>
                        <a:t> Chemistry </a:t>
                      </a:r>
                      <a:r>
                        <a:rPr lang="en-IE" sz="1600" b="1" dirty="0">
                          <a:solidFill>
                            <a:srgbClr val="000000"/>
                          </a:solidFill>
                        </a:rPr>
                        <a:t>or</a:t>
                      </a:r>
                      <a:r>
                        <a:rPr lang="en-IE" sz="1600" dirty="0">
                          <a:solidFill>
                            <a:srgbClr val="000000"/>
                          </a:solidFill>
                        </a:rPr>
                        <a:t> Physics </a:t>
                      </a:r>
                      <a:r>
                        <a:rPr lang="en-IE" sz="1600" b="1" dirty="0">
                          <a:solidFill>
                            <a:srgbClr val="000000"/>
                          </a:solidFill>
                        </a:rPr>
                        <a:t>or </a:t>
                      </a:r>
                      <a:r>
                        <a:rPr lang="en-IE" sz="1600" dirty="0">
                          <a:solidFill>
                            <a:srgbClr val="000000"/>
                          </a:solidFill>
                        </a:rPr>
                        <a:t>Physics/Chemistry </a:t>
                      </a:r>
                      <a:br>
                        <a:rPr lang="en-IE" sz="1600" dirty="0">
                          <a:solidFill>
                            <a:srgbClr val="000000"/>
                          </a:solidFill>
                        </a:rPr>
                      </a:br>
                      <a:r>
                        <a:rPr lang="en-IE" sz="1600" dirty="0">
                          <a:solidFill>
                            <a:srgbClr val="000000"/>
                          </a:solidFill>
                        </a:rPr>
                        <a:t>5 Home Economics; Agricultural Science; Biology - </a:t>
                      </a:r>
                      <a:r>
                        <a:rPr lang="en-IE" sz="1600" b="1" dirty="0">
                          <a:solidFill>
                            <a:srgbClr val="000000"/>
                          </a:solidFill>
                        </a:rPr>
                        <a:t>Any Two</a:t>
                      </a:r>
                      <a:r>
                        <a:rPr lang="en-IE" sz="1600" dirty="0">
                          <a:solidFill>
                            <a:srgbClr val="000000"/>
                          </a:solidFill>
                        </a:rPr>
                        <a:t/>
                      </a:r>
                      <a:br>
                        <a:rPr lang="en-IE" sz="1600" dirty="0">
                          <a:solidFill>
                            <a:srgbClr val="000000"/>
                          </a:solidFill>
                        </a:rPr>
                      </a:br>
                      <a:r>
                        <a:rPr lang="en-IE" sz="1600" dirty="0">
                          <a:solidFill>
                            <a:srgbClr val="000000"/>
                          </a:solidFill>
                        </a:rPr>
                        <a:t>6 Home Economics </a:t>
                      </a:r>
                      <a:r>
                        <a:rPr lang="en-IE" sz="1600" b="1" dirty="0">
                          <a:solidFill>
                            <a:srgbClr val="000000"/>
                          </a:solidFill>
                        </a:rPr>
                        <a:t>and</a:t>
                      </a:r>
                      <a:r>
                        <a:rPr lang="en-IE" sz="1600" dirty="0">
                          <a:solidFill>
                            <a:srgbClr val="000000"/>
                          </a:solidFill>
                        </a:rPr>
                        <a:t> Art - Design Option </a:t>
                      </a:r>
                      <a:r>
                        <a:rPr lang="en-IE" sz="1600" b="1" dirty="0">
                          <a:solidFill>
                            <a:srgbClr val="000000"/>
                          </a:solidFill>
                        </a:rPr>
                        <a:t>or</a:t>
                      </a:r>
                      <a:r>
                        <a:rPr lang="en-IE" sz="1600" dirty="0">
                          <a:solidFill>
                            <a:srgbClr val="000000"/>
                          </a:solidFill>
                        </a:rPr>
                        <a:t> Craft Option</a:t>
                      </a:r>
                      <a:br>
                        <a:rPr lang="en-IE" sz="1600" dirty="0">
                          <a:solidFill>
                            <a:srgbClr val="000000"/>
                          </a:solidFill>
                        </a:rPr>
                      </a:br>
                      <a:r>
                        <a:rPr lang="en-IE" sz="1600" dirty="0">
                          <a:solidFill>
                            <a:srgbClr val="000000"/>
                          </a:solidFill>
                        </a:rPr>
                        <a:t>7 Accounting; Business; Economics - </a:t>
                      </a:r>
                      <a:r>
                        <a:rPr lang="en-IE" sz="1600" b="1" dirty="0">
                          <a:solidFill>
                            <a:srgbClr val="000000"/>
                          </a:solidFill>
                        </a:rPr>
                        <a:t>Any two</a:t>
                      </a:r>
                      <a:r>
                        <a:rPr lang="en-IE" sz="1600" dirty="0">
                          <a:solidFill>
                            <a:srgbClr val="000000"/>
                          </a:solidFill>
                        </a:rPr>
                        <a:t>  </a:t>
                      </a:r>
                      <a:br>
                        <a:rPr lang="en-IE" sz="1600" dirty="0">
                          <a:solidFill>
                            <a:srgbClr val="000000"/>
                          </a:solidFill>
                        </a:rPr>
                      </a:br>
                      <a:r>
                        <a:rPr lang="en-IE" sz="1600" dirty="0">
                          <a:solidFill>
                            <a:srgbClr val="000000"/>
                          </a:solidFill>
                        </a:rPr>
                        <a:t>8 Physics </a:t>
                      </a:r>
                      <a:r>
                        <a:rPr lang="en-IE" sz="1600" b="1" dirty="0">
                          <a:solidFill>
                            <a:srgbClr val="000000"/>
                          </a:solidFill>
                        </a:rPr>
                        <a:t>and</a:t>
                      </a:r>
                      <a:r>
                        <a:rPr lang="en-IE" sz="1600" dirty="0">
                          <a:solidFill>
                            <a:srgbClr val="000000"/>
                          </a:solidFill>
                        </a:rPr>
                        <a:t> Chemistry</a:t>
                      </a:r>
                      <a:br>
                        <a:rPr lang="en-IE" sz="1600" dirty="0">
                          <a:solidFill>
                            <a:srgbClr val="000000"/>
                          </a:solidFill>
                        </a:rPr>
                      </a:br>
                      <a:r>
                        <a:rPr lang="en-IE" sz="1600" dirty="0">
                          <a:solidFill>
                            <a:srgbClr val="000000"/>
                          </a:solidFill>
                        </a:rPr>
                        <a:t>9 Biology </a:t>
                      </a:r>
                      <a:r>
                        <a:rPr lang="en-IE" sz="1600" b="1" dirty="0">
                          <a:solidFill>
                            <a:srgbClr val="000000"/>
                          </a:solidFill>
                        </a:rPr>
                        <a:t>and </a:t>
                      </a:r>
                      <a:r>
                        <a:rPr lang="en-IE" sz="1600" dirty="0">
                          <a:solidFill>
                            <a:srgbClr val="000000"/>
                          </a:solidFill>
                        </a:rPr>
                        <a:t>Chemistry </a:t>
                      </a:r>
                      <a:r>
                        <a:rPr lang="en-IE" sz="1600" b="1" dirty="0">
                          <a:solidFill>
                            <a:srgbClr val="000000"/>
                          </a:solidFill>
                        </a:rPr>
                        <a:t>or</a:t>
                      </a:r>
                      <a:r>
                        <a:rPr lang="en-IE" sz="1600" dirty="0">
                          <a:solidFill>
                            <a:srgbClr val="000000"/>
                          </a:solidFill>
                        </a:rPr>
                        <a:t> Physics </a:t>
                      </a:r>
                      <a:r>
                        <a:rPr lang="en-IE" sz="1600" b="1" dirty="0">
                          <a:solidFill>
                            <a:srgbClr val="000000"/>
                          </a:solidFill>
                        </a:rPr>
                        <a:t>or</a:t>
                      </a:r>
                      <a:r>
                        <a:rPr lang="en-IE" sz="1600" dirty="0">
                          <a:solidFill>
                            <a:srgbClr val="000000"/>
                          </a:solidFill>
                        </a:rPr>
                        <a:t> Physics/Chemistry</a:t>
                      </a:r>
                      <a:endParaRPr lang="en-IE" sz="1600" dirty="0"/>
                    </a:p>
                    <a:p>
                      <a:r>
                        <a:rPr lang="en-IE" sz="1600" dirty="0">
                          <a:solidFill>
                            <a:srgbClr val="000000"/>
                          </a:solidFill>
                        </a:rPr>
                        <a:t>10 Biology </a:t>
                      </a:r>
                      <a:r>
                        <a:rPr lang="en-IE" sz="1600" b="1" dirty="0">
                          <a:solidFill>
                            <a:srgbClr val="000000"/>
                          </a:solidFill>
                        </a:rPr>
                        <a:t>and </a:t>
                      </a:r>
                      <a:r>
                        <a:rPr lang="en-IE" sz="1600" dirty="0">
                          <a:solidFill>
                            <a:srgbClr val="000000"/>
                          </a:solidFill>
                        </a:rPr>
                        <a:t>Agricultural Science</a:t>
                      </a:r>
                      <a:endParaRPr lang="en-IE" sz="1600" dirty="0"/>
                    </a:p>
                    <a:p>
                      <a:r>
                        <a:rPr lang="en-IE" sz="1600" dirty="0">
                          <a:solidFill>
                            <a:srgbClr val="000000"/>
                          </a:solidFill>
                        </a:rPr>
                        <a:t>11 Art - Design Option or Craft Option </a:t>
                      </a:r>
                      <a:r>
                        <a:rPr lang="en-IE" sz="1600" b="1" dirty="0">
                          <a:solidFill>
                            <a:srgbClr val="000000"/>
                          </a:solidFill>
                        </a:rPr>
                        <a:t>and </a:t>
                      </a:r>
                      <a:r>
                        <a:rPr lang="en-IE" sz="1600" dirty="0">
                          <a:solidFill>
                            <a:srgbClr val="000000"/>
                          </a:solidFill>
                        </a:rPr>
                        <a:t>Design &amp; Communication Graphics</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83016">
                <a:tc>
                  <a:txBody>
                    <a:bodyPr/>
                    <a:lstStyle/>
                    <a:p>
                      <a:r>
                        <a:rPr lang="en-IE" sz="1600" b="1">
                          <a:solidFill>
                            <a:srgbClr val="000000"/>
                          </a:solidFill>
                        </a:rPr>
                        <a:t>Services Groupings</a:t>
                      </a:r>
                      <a:endParaRPr lang="en-IE" sz="160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1760154">
                <a:tc>
                  <a:txBody>
                    <a:bodyPr/>
                    <a:lstStyle/>
                    <a:p>
                      <a:r>
                        <a:rPr lang="en-IE" sz="1600" dirty="0">
                          <a:solidFill>
                            <a:srgbClr val="000000"/>
                          </a:solidFill>
                        </a:rPr>
                        <a:t>12 Engineering </a:t>
                      </a:r>
                      <a:r>
                        <a:rPr lang="en-IE" sz="1600" b="1" dirty="0">
                          <a:solidFill>
                            <a:srgbClr val="000000"/>
                          </a:solidFill>
                        </a:rPr>
                        <a:t>or</a:t>
                      </a:r>
                      <a:r>
                        <a:rPr lang="en-IE" sz="1600" dirty="0">
                          <a:solidFill>
                            <a:srgbClr val="000000"/>
                          </a:solidFill>
                        </a:rPr>
                        <a:t> Technology </a:t>
                      </a:r>
                      <a:r>
                        <a:rPr lang="en-IE" sz="1600" b="1" dirty="0">
                          <a:solidFill>
                            <a:srgbClr val="000000"/>
                          </a:solidFill>
                        </a:rPr>
                        <a:t>or </a:t>
                      </a:r>
                      <a:r>
                        <a:rPr lang="en-IE" sz="1600" dirty="0">
                          <a:solidFill>
                            <a:srgbClr val="000000"/>
                          </a:solidFill>
                        </a:rPr>
                        <a:t>Construction Studies </a:t>
                      </a:r>
                      <a:r>
                        <a:rPr lang="en-IE" sz="1600" b="1" dirty="0">
                          <a:solidFill>
                            <a:srgbClr val="000000"/>
                          </a:solidFill>
                        </a:rPr>
                        <a:t>or </a:t>
                      </a:r>
                      <a:r>
                        <a:rPr lang="en-IE" sz="1600" dirty="0">
                          <a:solidFill>
                            <a:srgbClr val="000000"/>
                          </a:solidFill>
                        </a:rPr>
                        <a:t>Design &amp; Communication Graphics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err="1">
                          <a:solidFill>
                            <a:srgbClr val="000000"/>
                          </a:solidFill>
                        </a:rPr>
                        <a:t>or</a:t>
                      </a:r>
                      <a:r>
                        <a:rPr lang="en-IE" sz="1600" dirty="0" err="1">
                          <a:solidFill>
                            <a:srgbClr val="000000"/>
                          </a:solidFill>
                        </a:rPr>
                        <a:t>Economics</a:t>
                      </a:r>
                      <a:r>
                        <a:rPr lang="en-IE" sz="1600" dirty="0">
                          <a:solidFill>
                            <a:srgbClr val="000000"/>
                          </a:solidFill>
                        </a:rPr>
                        <a:t/>
                      </a:r>
                      <a:br>
                        <a:rPr lang="en-IE" sz="1600" dirty="0">
                          <a:solidFill>
                            <a:srgbClr val="000000"/>
                          </a:solidFill>
                        </a:rPr>
                      </a:br>
                      <a:r>
                        <a:rPr lang="en-IE" sz="1600" dirty="0">
                          <a:solidFill>
                            <a:srgbClr val="000000"/>
                          </a:solidFill>
                        </a:rPr>
                        <a:t>13 Home Economics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14 Agricultural Science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15 Art  Design or Craftwork Option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16 Music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72243942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solidFill>
                  <a:schemeClr val="tx1"/>
                </a:solidFill>
              </a:rPr>
              <a:t>Junior Cycle</a:t>
            </a:r>
            <a:r>
              <a:rPr lang="en-IE" dirty="0" smtClean="0">
                <a:solidFill>
                  <a:schemeClr val="tx1"/>
                </a:solidFill>
                <a:sym typeface="Wingdings" pitchFamily="2" charset="2"/>
              </a:rPr>
              <a:t> Senior Cycle</a:t>
            </a:r>
            <a:endParaRPr lang="en-IE" dirty="0">
              <a:solidFill>
                <a:schemeClr val="tx1"/>
              </a:solidFill>
            </a:endParaRPr>
          </a:p>
        </p:txBody>
      </p:sp>
      <p:sp>
        <p:nvSpPr>
          <p:cNvPr id="3" name="Content Placeholder 2"/>
          <p:cNvSpPr>
            <a:spLocks noGrp="1"/>
          </p:cNvSpPr>
          <p:nvPr>
            <p:ph sz="quarter" idx="1"/>
          </p:nvPr>
        </p:nvSpPr>
        <p:spPr/>
        <p:txBody>
          <a:bodyPr>
            <a:normAutofit fontScale="40000" lnSpcReduction="20000"/>
          </a:bodyPr>
          <a:lstStyle/>
          <a:p>
            <a:r>
              <a:rPr lang="en-IE" sz="4200" dirty="0" smtClean="0"/>
              <a:t>Business</a:t>
            </a:r>
            <a:r>
              <a:rPr lang="en-IE" sz="4200" dirty="0" smtClean="0">
                <a:sym typeface="Wingdings" pitchFamily="2" charset="2"/>
              </a:rPr>
              <a:t> </a:t>
            </a:r>
          </a:p>
          <a:p>
            <a:pPr lvl="1"/>
            <a:r>
              <a:rPr lang="en-IE" sz="4200" dirty="0" smtClean="0">
                <a:sym typeface="Wingdings" pitchFamily="2" charset="2"/>
              </a:rPr>
              <a:t>Accounting</a:t>
            </a:r>
          </a:p>
          <a:p>
            <a:pPr lvl="1"/>
            <a:r>
              <a:rPr lang="en-IE" sz="4200" dirty="0" smtClean="0">
                <a:sym typeface="Wingdings" pitchFamily="2" charset="2"/>
              </a:rPr>
              <a:t>Economics</a:t>
            </a:r>
          </a:p>
          <a:p>
            <a:pPr lvl="1"/>
            <a:r>
              <a:rPr lang="en-IE" sz="4200" dirty="0" smtClean="0">
                <a:sym typeface="Wingdings" pitchFamily="2" charset="2"/>
              </a:rPr>
              <a:t>Business</a:t>
            </a:r>
            <a:endParaRPr lang="en-IE" sz="4200" dirty="0" smtClean="0"/>
          </a:p>
          <a:p>
            <a:r>
              <a:rPr lang="en-IE" sz="4200" dirty="0" smtClean="0"/>
              <a:t>Science</a:t>
            </a:r>
            <a:r>
              <a:rPr lang="en-IE" sz="4200" dirty="0" smtClean="0">
                <a:sym typeface="Wingdings" pitchFamily="2" charset="2"/>
              </a:rPr>
              <a:t> </a:t>
            </a:r>
          </a:p>
          <a:p>
            <a:pPr lvl="1"/>
            <a:r>
              <a:rPr lang="en-IE" sz="4200" dirty="0" smtClean="0">
                <a:sym typeface="Wingdings" pitchFamily="2" charset="2"/>
              </a:rPr>
              <a:t>Biology</a:t>
            </a:r>
          </a:p>
          <a:p>
            <a:pPr lvl="1"/>
            <a:r>
              <a:rPr lang="en-IE" sz="4200" dirty="0" smtClean="0">
                <a:sym typeface="Wingdings" pitchFamily="2" charset="2"/>
              </a:rPr>
              <a:t>Chemistry</a:t>
            </a:r>
          </a:p>
          <a:p>
            <a:pPr lvl="1"/>
            <a:r>
              <a:rPr lang="en-IE" sz="4200" dirty="0" smtClean="0">
                <a:sym typeface="Wingdings" pitchFamily="2" charset="2"/>
              </a:rPr>
              <a:t>Physics</a:t>
            </a:r>
          </a:p>
          <a:p>
            <a:pPr lvl="1"/>
            <a:r>
              <a:rPr lang="en-IE" sz="4200" dirty="0" smtClean="0">
                <a:sym typeface="Wingdings" pitchFamily="2" charset="2"/>
              </a:rPr>
              <a:t>Agricultural Science</a:t>
            </a:r>
          </a:p>
          <a:p>
            <a:pPr>
              <a:buNone/>
            </a:pPr>
            <a:endParaRPr lang="en-IE" sz="4200" dirty="0" smtClean="0"/>
          </a:p>
          <a:p>
            <a:r>
              <a:rPr lang="en-IE" sz="4200" dirty="0" smtClean="0"/>
              <a:t>Materials  Technology Wood = Woodwork</a:t>
            </a:r>
            <a:r>
              <a:rPr lang="en-IE" sz="4200" dirty="0" smtClean="0">
                <a:sym typeface="Wingdings" pitchFamily="2" charset="2"/>
              </a:rPr>
              <a:t></a:t>
            </a:r>
          </a:p>
          <a:p>
            <a:pPr lvl="1"/>
            <a:r>
              <a:rPr lang="en-IE" sz="4200" dirty="0" smtClean="0"/>
              <a:t>Construction Studies</a:t>
            </a:r>
          </a:p>
          <a:p>
            <a:r>
              <a:rPr lang="en-IE" sz="4200" dirty="0" smtClean="0"/>
              <a:t>Technical Graphics (TG)</a:t>
            </a:r>
          </a:p>
          <a:p>
            <a:pPr lvl="1"/>
            <a:r>
              <a:rPr lang="en-IE" sz="4200" dirty="0" smtClean="0"/>
              <a:t>Design &amp; Communication Graphics </a:t>
            </a:r>
          </a:p>
          <a:p>
            <a:pPr>
              <a:buNone/>
            </a:pPr>
            <a:endParaRPr lang="en-IE" sz="4200" dirty="0" smtClean="0"/>
          </a:p>
          <a:p>
            <a:r>
              <a:rPr lang="en-IE" sz="4200" dirty="0" smtClean="0"/>
              <a:t>Metalwork</a:t>
            </a:r>
            <a:r>
              <a:rPr lang="en-IE" sz="4200" dirty="0" smtClean="0">
                <a:sym typeface="Wingdings" pitchFamily="2" charset="2"/>
              </a:rPr>
              <a:t></a:t>
            </a:r>
          </a:p>
          <a:p>
            <a:pPr lvl="1"/>
            <a:r>
              <a:rPr lang="en-IE" sz="4200" dirty="0" smtClean="0"/>
              <a:t>Engineering</a:t>
            </a:r>
          </a:p>
          <a:p>
            <a:endParaRPr lang="en-IE" dirty="0"/>
          </a:p>
        </p:txBody>
      </p:sp>
    </p:spTree>
    <p:extLst>
      <p:ext uri="{BB962C8B-B14F-4D97-AF65-F5344CB8AC3E}">
        <p14:creationId xmlns:p14="http://schemas.microsoft.com/office/powerpoint/2010/main" val="264418964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fdaly\AppData\Local\Microsoft\Windows\Temporary Internet Files\Content.IE5\EG7JRZLQ\MP9004225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632"/>
            <a:ext cx="9144000" cy="63591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08304" y="330040"/>
            <a:ext cx="1763688" cy="4524315"/>
          </a:xfrm>
          <a:prstGeom prst="rect">
            <a:avLst/>
          </a:prstGeom>
          <a:noFill/>
        </p:spPr>
        <p:txBody>
          <a:bodyPr wrap="square" rtlCol="0">
            <a:spAutoFit/>
          </a:bodyPr>
          <a:lstStyle/>
          <a:p>
            <a:r>
              <a:rPr lang="en-IE" sz="3200" b="1" dirty="0" smtClean="0"/>
              <a:t>Next Steps! </a:t>
            </a:r>
          </a:p>
          <a:p>
            <a:endParaRPr lang="en-IE" sz="3200" b="1" dirty="0" smtClean="0"/>
          </a:p>
          <a:p>
            <a:r>
              <a:rPr lang="en-IE" sz="3200" b="1" dirty="0" smtClean="0">
                <a:solidFill>
                  <a:srgbClr val="FF0000"/>
                </a:solidFill>
              </a:rPr>
              <a:t>Keep options open for 3</a:t>
            </a:r>
            <a:r>
              <a:rPr lang="en-IE" sz="3200" b="1" baseline="30000" dirty="0" smtClean="0">
                <a:solidFill>
                  <a:srgbClr val="FF0000"/>
                </a:solidFill>
              </a:rPr>
              <a:t>rd</a:t>
            </a:r>
            <a:r>
              <a:rPr lang="en-IE" sz="3200" b="1" dirty="0" smtClean="0">
                <a:solidFill>
                  <a:srgbClr val="FF0000"/>
                </a:solidFill>
              </a:rPr>
              <a:t> level</a:t>
            </a:r>
          </a:p>
          <a:p>
            <a:endParaRPr lang="en-IE" sz="3200" b="1" dirty="0"/>
          </a:p>
        </p:txBody>
      </p:sp>
    </p:spTree>
    <p:extLst>
      <p:ext uri="{BB962C8B-B14F-4D97-AF65-F5344CB8AC3E}">
        <p14:creationId xmlns:p14="http://schemas.microsoft.com/office/powerpoint/2010/main" val="390047091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normAutofit fontScale="92500" lnSpcReduction="10000"/>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hangingPunct="0">
              <a:defRPr>
                <a:solidFill>
                  <a:schemeClr val="tx1"/>
                </a:solidFill>
                <a:latin typeface="Arial" charset="0"/>
              </a:defRPr>
            </a:lvl6pPr>
            <a:lvl7pPr eaLnBrk="0" hangingPunct="0">
              <a:defRPr>
                <a:solidFill>
                  <a:schemeClr val="tx1"/>
                </a:solidFill>
                <a:latin typeface="Arial" charset="0"/>
              </a:defRPr>
            </a:lvl7pPr>
            <a:lvl8pPr eaLnBrk="0" hangingPunct="0">
              <a:defRPr>
                <a:solidFill>
                  <a:schemeClr val="tx1"/>
                </a:solidFill>
                <a:latin typeface="Arial" charset="0"/>
              </a:defRPr>
            </a:lvl8pPr>
            <a:lvl9pPr eaLnBrk="0" hangingPunct="0">
              <a:defRPr>
                <a:solidFill>
                  <a:schemeClr val="tx1"/>
                </a:solidFill>
                <a:latin typeface="Arial" charset="0"/>
              </a:defRPr>
            </a:lvl9pPr>
          </a:lstStyle>
          <a:p>
            <a:fld id="{B3630DE3-30E3-407A-8C4F-A34D35204AA2}" type="slidenum">
              <a:rPr lang="en-GB" altLang="en-US" sz="2600" smtClean="0">
                <a:solidFill>
                  <a:schemeClr val="bg1"/>
                </a:solidFill>
              </a:rPr>
              <a:pPr/>
              <a:t>13</a:t>
            </a:fld>
            <a:endParaRPr lang="en-GB" altLang="en-US" sz="2600">
              <a:solidFill>
                <a:schemeClr val="bg1"/>
              </a:solidFill>
            </a:endParaRPr>
          </a:p>
        </p:txBody>
      </p:sp>
      <p:sp>
        <p:nvSpPr>
          <p:cNvPr id="5123" name="AutoShape 2"/>
          <p:cNvSpPr>
            <a:spLocks noGrp="1" noChangeArrowheads="1"/>
          </p:cNvSpPr>
          <p:nvPr>
            <p:ph type="title"/>
          </p:nvPr>
        </p:nvSpPr>
        <p:spPr/>
        <p:txBody>
          <a:bodyPr>
            <a:normAutofit/>
          </a:bodyPr>
          <a:lstStyle/>
          <a:p>
            <a:pPr eaLnBrk="1" hangingPunct="1"/>
            <a:r>
              <a:rPr lang="en-GB" altLang="en-US" dirty="0" smtClean="0"/>
              <a:t>Some </a:t>
            </a:r>
            <a:r>
              <a:rPr lang="en-GB" altLang="en-US" dirty="0"/>
              <a:t>Post Leaving Certificate Options</a:t>
            </a:r>
          </a:p>
        </p:txBody>
      </p:sp>
      <p:sp>
        <p:nvSpPr>
          <p:cNvPr id="5124" name="Rectangle 3"/>
          <p:cNvSpPr>
            <a:spLocks noGrp="1" noChangeArrowheads="1"/>
          </p:cNvSpPr>
          <p:nvPr>
            <p:ph type="body" idx="1"/>
          </p:nvPr>
        </p:nvSpPr>
        <p:spPr/>
        <p:txBody>
          <a:bodyPr>
            <a:normAutofit lnSpcReduction="10000"/>
          </a:bodyPr>
          <a:lstStyle/>
          <a:p>
            <a:pPr eaLnBrk="1" hangingPunct="1"/>
            <a:r>
              <a:rPr lang="en-GB" altLang="en-US" dirty="0"/>
              <a:t>University</a:t>
            </a:r>
          </a:p>
          <a:p>
            <a:pPr eaLnBrk="1" hangingPunct="1"/>
            <a:r>
              <a:rPr lang="en-GB" altLang="en-US" dirty="0"/>
              <a:t>Institute of Technology (IT)</a:t>
            </a:r>
          </a:p>
          <a:p>
            <a:pPr eaLnBrk="1" hangingPunct="1"/>
            <a:r>
              <a:rPr lang="en-GB" altLang="en-US" dirty="0"/>
              <a:t>College of Further Education (FET Colleges</a:t>
            </a:r>
            <a:r>
              <a:rPr lang="en-GB" altLang="en-US" dirty="0" smtClean="0"/>
              <a:t>)</a:t>
            </a:r>
          </a:p>
          <a:p>
            <a:pPr lvl="1"/>
            <a:r>
              <a:rPr lang="en-GB" altLang="en-US" dirty="0" smtClean="0"/>
              <a:t>Also known as PLC Courses. </a:t>
            </a:r>
          </a:p>
          <a:p>
            <a:pPr lvl="1"/>
            <a:r>
              <a:rPr lang="en-GB" altLang="en-US" dirty="0" smtClean="0"/>
              <a:t>Direct entry</a:t>
            </a:r>
          </a:p>
          <a:p>
            <a:pPr lvl="1"/>
            <a:r>
              <a:rPr lang="en-GB" altLang="en-US" dirty="0"/>
              <a:t>N</a:t>
            </a:r>
            <a:r>
              <a:rPr lang="en-GB" altLang="en-US" dirty="0" smtClean="0"/>
              <a:t>o points</a:t>
            </a:r>
          </a:p>
          <a:p>
            <a:pPr lvl="1"/>
            <a:r>
              <a:rPr lang="en-GB" altLang="en-US" dirty="0"/>
              <a:t>I</a:t>
            </a:r>
            <a:r>
              <a:rPr lang="en-GB" altLang="en-US" dirty="0" smtClean="0"/>
              <a:t>nterview</a:t>
            </a:r>
            <a:endParaRPr lang="en-GB" altLang="en-US" dirty="0"/>
          </a:p>
          <a:p>
            <a:pPr eaLnBrk="1" hangingPunct="1"/>
            <a:r>
              <a:rPr lang="en-GB" altLang="en-US" dirty="0" smtClean="0"/>
              <a:t>Apprenticeship</a:t>
            </a:r>
          </a:p>
          <a:p>
            <a:pPr lvl="1"/>
            <a:r>
              <a:rPr lang="en-GB" altLang="en-US" dirty="0" smtClean="0"/>
              <a:t>Direct Application</a:t>
            </a:r>
          </a:p>
          <a:p>
            <a:pPr lvl="1"/>
            <a:r>
              <a:rPr lang="en-GB" altLang="en-US" dirty="0" smtClean="0"/>
              <a:t>Possible aptitude tests/assessments</a:t>
            </a:r>
            <a:endParaRPr lang="en-GB" altLang="en-US" dirty="0"/>
          </a:p>
          <a:p>
            <a:pPr eaLnBrk="1" hangingPunct="1"/>
            <a:r>
              <a:rPr lang="en-GB" altLang="en-US" dirty="0"/>
              <a:t>Work</a:t>
            </a:r>
          </a:p>
        </p:txBody>
      </p:sp>
    </p:spTree>
    <p:extLst>
      <p:ext uri="{BB962C8B-B14F-4D97-AF65-F5344CB8AC3E}">
        <p14:creationId xmlns:p14="http://schemas.microsoft.com/office/powerpoint/2010/main" val="1939531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E" sz="4000" b="1" dirty="0" smtClean="0"/>
              <a:t>Universities and ITs</a:t>
            </a:r>
            <a:endParaRPr lang="en-IE" sz="4000" b="1" dirty="0"/>
          </a:p>
        </p:txBody>
      </p:sp>
      <p:sp>
        <p:nvSpPr>
          <p:cNvPr id="6" name="Content Placeholder 5"/>
          <p:cNvSpPr>
            <a:spLocks noGrp="1"/>
          </p:cNvSpPr>
          <p:nvPr>
            <p:ph sz="quarter" idx="1"/>
          </p:nvPr>
        </p:nvSpPr>
        <p:spPr/>
        <p:txBody>
          <a:bodyPr>
            <a:normAutofit/>
          </a:bodyPr>
          <a:lstStyle/>
          <a:p>
            <a:pPr>
              <a:buNone/>
            </a:pPr>
            <a:r>
              <a:rPr lang="en-IE" sz="4000" b="1" dirty="0" smtClean="0"/>
              <a:t>CAO System</a:t>
            </a:r>
          </a:p>
          <a:p>
            <a:pPr lvl="1"/>
            <a:r>
              <a:rPr lang="en-IE" sz="3500" dirty="0" smtClean="0"/>
              <a:t>Points </a:t>
            </a:r>
          </a:p>
          <a:p>
            <a:pPr lvl="1"/>
            <a:r>
              <a:rPr lang="en-IE" sz="3500" dirty="0" smtClean="0"/>
              <a:t>Entry Requirements</a:t>
            </a:r>
          </a:p>
          <a:p>
            <a:pPr lvl="2"/>
            <a:r>
              <a:rPr lang="en-IE" sz="3300" dirty="0" smtClean="0">
                <a:sym typeface="Wingdings" pitchFamily="2" charset="2"/>
              </a:rPr>
              <a:t>General Entry Requirements  </a:t>
            </a:r>
          </a:p>
          <a:p>
            <a:pPr lvl="2"/>
            <a:r>
              <a:rPr lang="en-IE" sz="3300" dirty="0" smtClean="0">
                <a:sym typeface="Wingdings" pitchFamily="2" charset="2"/>
              </a:rPr>
              <a:t>Specific Subjects</a:t>
            </a:r>
            <a:endParaRPr lang="en-IE" sz="2600" dirty="0"/>
          </a:p>
        </p:txBody>
      </p:sp>
    </p:spTree>
    <p:extLst>
      <p:ext uri="{BB962C8B-B14F-4D97-AF65-F5344CB8AC3E}">
        <p14:creationId xmlns:p14="http://schemas.microsoft.com/office/powerpoint/2010/main" val="6577521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sz="4400" b="1" dirty="0" smtClean="0"/>
              <a:t>Points </a:t>
            </a:r>
            <a:endParaRPr lang="en-IE" sz="4400" b="1" dirty="0"/>
          </a:p>
        </p:txBody>
      </p:sp>
      <p:sp>
        <p:nvSpPr>
          <p:cNvPr id="3" name="Content Placeholder 2"/>
          <p:cNvSpPr>
            <a:spLocks noGrp="1"/>
          </p:cNvSpPr>
          <p:nvPr>
            <p:ph sz="half" idx="1"/>
          </p:nvPr>
        </p:nvSpPr>
        <p:spPr/>
        <p:txBody>
          <a:bodyPr>
            <a:normAutofit/>
          </a:bodyPr>
          <a:lstStyle/>
          <a:p>
            <a:r>
              <a:rPr lang="en-IE" sz="3600" b="1" dirty="0" smtClean="0"/>
              <a:t>  Six best subjects</a:t>
            </a:r>
          </a:p>
          <a:p>
            <a:r>
              <a:rPr lang="en-IE" sz="3600" b="1" dirty="0" smtClean="0"/>
              <a:t>  All worth the same except:</a:t>
            </a:r>
          </a:p>
          <a:p>
            <a:pPr lvl="1"/>
            <a:r>
              <a:rPr lang="en-IE" sz="3600" b="1" dirty="0" smtClean="0"/>
              <a:t> 	H.L. 	Maths 	</a:t>
            </a:r>
          </a:p>
          <a:p>
            <a:pPr lvl="1"/>
            <a:r>
              <a:rPr lang="en-IE" sz="3600" b="1" dirty="0"/>
              <a:t> </a:t>
            </a:r>
            <a:r>
              <a:rPr lang="en-IE" sz="3600" b="1" dirty="0" smtClean="0"/>
              <a:t>  LCVP </a:t>
            </a:r>
            <a:endParaRPr lang="en-IE" sz="3600" b="1"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72100" y="1807369"/>
            <a:ext cx="2895600" cy="3810000"/>
          </a:xfrm>
        </p:spPr>
      </p:pic>
    </p:spTree>
    <p:extLst>
      <p:ext uri="{BB962C8B-B14F-4D97-AF65-F5344CB8AC3E}">
        <p14:creationId xmlns:p14="http://schemas.microsoft.com/office/powerpoint/2010/main" val="979926204"/>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0" y="1628775"/>
            <a:ext cx="9144000" cy="5715000"/>
          </a:xfrm>
        </p:spPr>
        <p:txBody>
          <a:bodyPr/>
          <a:lstStyle/>
          <a:p>
            <a:pPr eaLnBrk="1" hangingPunct="1"/>
            <a:r>
              <a:rPr lang="en-IE" dirty="0" smtClean="0"/>
              <a:t>Points are allocated for the six best grades </a:t>
            </a:r>
          </a:p>
          <a:p>
            <a:pPr eaLnBrk="1" hangingPunct="1"/>
            <a:r>
              <a:rPr lang="en-IE" dirty="0" smtClean="0"/>
              <a:t>Points must be achieved in one sitting of the Leaving Certificate</a:t>
            </a:r>
          </a:p>
          <a:p>
            <a:pPr eaLnBrk="1" hangingPunct="1"/>
            <a:r>
              <a:rPr lang="en-IE" dirty="0" smtClean="0"/>
              <a:t>Entry to a course will be granted to those who have highest points</a:t>
            </a:r>
          </a:p>
          <a:p>
            <a:pPr eaLnBrk="1" hangingPunct="1"/>
            <a:r>
              <a:rPr lang="en-IE" dirty="0" smtClean="0"/>
              <a:t>Colleges do not set the points rather the number of places</a:t>
            </a:r>
            <a:r>
              <a:rPr lang="en-IE" dirty="0" smtClean="0">
                <a:sym typeface="Wingdings" pitchFamily="2" charset="2"/>
              </a:rPr>
              <a:t> supply &amp; demand</a:t>
            </a:r>
            <a:endParaRPr lang="en-IE" dirty="0" smtClean="0"/>
          </a:p>
          <a:p>
            <a:pPr eaLnBrk="1" hangingPunct="1"/>
            <a:r>
              <a:rPr lang="en-IE" dirty="0" smtClean="0"/>
              <a:t>The points reflect the results of the students and the number of places available in the college in that year</a:t>
            </a:r>
          </a:p>
          <a:p>
            <a:pPr eaLnBrk="1" hangingPunct="1"/>
            <a:endParaRPr lang="en-GB" b="1" dirty="0" smtClean="0"/>
          </a:p>
        </p:txBody>
      </p:sp>
      <p:sp>
        <p:nvSpPr>
          <p:cNvPr id="13314" name="Rectangle 2"/>
          <p:cNvSpPr>
            <a:spLocks noGrp="1" noChangeArrowheads="1"/>
          </p:cNvSpPr>
          <p:nvPr>
            <p:ph type="title"/>
          </p:nvPr>
        </p:nvSpPr>
        <p:spPr>
          <a:xfrm>
            <a:off x="0" y="0"/>
            <a:ext cx="9144000" cy="1295400"/>
          </a:xfrm>
          <a:solidFill>
            <a:schemeClr val="accent2">
              <a:lumMod val="60000"/>
              <a:lumOff val="40000"/>
            </a:schemeClr>
          </a:solidFill>
        </p:spPr>
        <p:txBody>
          <a:bodyPr/>
          <a:lstStyle/>
          <a:p>
            <a:pPr algn="ctr" eaLnBrk="1" fontAlgn="auto" hangingPunct="1">
              <a:spcAft>
                <a:spcPts val="0"/>
              </a:spcAft>
              <a:defRPr/>
            </a:pPr>
            <a:r>
              <a:rPr lang="en-IE" sz="6500" dirty="0" smtClean="0"/>
              <a:t>Points</a:t>
            </a:r>
            <a:endParaRPr lang="en-GB" sz="6500" dirty="0" smtClean="0"/>
          </a:p>
        </p:txBody>
      </p:sp>
      <p:pic>
        <p:nvPicPr>
          <p:cNvPr id="16388" name="Picture 4" descr="C:\Documents and Settings\ecathain\Local Settings\Temporary Internet Files\Content.IE5\PQ4Y5JR8\MC900439262[1].jpg"/>
          <p:cNvPicPr>
            <a:picLocks noChangeAspect="1" noChangeArrowheads="1"/>
          </p:cNvPicPr>
          <p:nvPr/>
        </p:nvPicPr>
        <p:blipFill>
          <a:blip r:embed="rId3" cstate="print"/>
          <a:srcRect/>
          <a:stretch>
            <a:fillRect/>
          </a:stretch>
        </p:blipFill>
        <p:spPr bwMode="auto">
          <a:xfrm rot="920711">
            <a:off x="7033234" y="-26569"/>
            <a:ext cx="1893927" cy="189392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p:txBody>
          <a:bodyPr/>
          <a:lstStyle/>
          <a:p>
            <a:pPr eaLnBrk="1" hangingPunct="1"/>
            <a:r>
              <a:rPr lang="en-IE" sz="2800" dirty="0" smtClean="0">
                <a:latin typeface="Comic Sans MS" pitchFamily="66" charset="0"/>
              </a:rPr>
              <a:t>You will take 7 subjects unless you have an exemption from one</a:t>
            </a:r>
          </a:p>
          <a:p>
            <a:pPr eaLnBrk="1" hangingPunct="1"/>
            <a:r>
              <a:rPr lang="en-IE" sz="2800" dirty="0" smtClean="0">
                <a:latin typeface="Comic Sans MS" pitchFamily="66" charset="0"/>
              </a:rPr>
              <a:t>You will choose 4 subjects as well as English, Irish and Maths</a:t>
            </a:r>
          </a:p>
          <a:p>
            <a:pPr eaLnBrk="1" hangingPunct="1"/>
            <a:r>
              <a:rPr lang="en-IE" sz="2800" dirty="0" smtClean="0">
                <a:latin typeface="Comic Sans MS" pitchFamily="66" charset="0"/>
              </a:rPr>
              <a:t>LCVP  is taken an 8</a:t>
            </a:r>
            <a:r>
              <a:rPr lang="en-IE" sz="2800" baseline="30000" dirty="0" smtClean="0">
                <a:latin typeface="Comic Sans MS" pitchFamily="66" charset="0"/>
              </a:rPr>
              <a:t>th</a:t>
            </a:r>
            <a:r>
              <a:rPr lang="en-IE" sz="2800" dirty="0" smtClean="0">
                <a:latin typeface="Comic Sans MS" pitchFamily="66" charset="0"/>
              </a:rPr>
              <a:t> subject if you are eligible for it</a:t>
            </a:r>
          </a:p>
          <a:p>
            <a:pPr eaLnBrk="1" hangingPunct="1">
              <a:buFont typeface="Wingdings 3" pitchFamily="18" charset="2"/>
              <a:buNone/>
            </a:pPr>
            <a:endParaRPr lang="en-IE" dirty="0" smtClean="0"/>
          </a:p>
        </p:txBody>
      </p:sp>
      <p:sp>
        <p:nvSpPr>
          <p:cNvPr id="4" name="Title 1"/>
          <p:cNvSpPr>
            <a:spLocks noGrp="1"/>
          </p:cNvSpPr>
          <p:nvPr>
            <p:ph type="title"/>
          </p:nvPr>
        </p:nvSpPr>
        <p:spPr>
          <a:solidFill>
            <a:schemeClr val="accent2"/>
          </a:solidFill>
        </p:spPr>
        <p:txBody>
          <a:bodyPr/>
          <a:lstStyle/>
          <a:p>
            <a:pPr algn="ctr" eaLnBrk="1" fontAlgn="auto" hangingPunct="1">
              <a:spcAft>
                <a:spcPts val="0"/>
              </a:spcAft>
              <a:defRPr/>
            </a:pPr>
            <a:r>
              <a:rPr lang="en-IE" dirty="0" smtClean="0">
                <a:solidFill>
                  <a:srgbClr val="002060"/>
                </a:solidFill>
                <a:latin typeface="Comic Sans MS" pitchFamily="66" charset="0"/>
              </a:rPr>
              <a:t>Subject Choice – Examined Subjects</a:t>
            </a:r>
            <a:endParaRPr lang="en-IE" dirty="0">
              <a:solidFill>
                <a:srgbClr val="002060"/>
              </a:solidFill>
              <a:latin typeface="Comic Sans MS" pitchFamily="66" charset="0"/>
            </a:endParaRPr>
          </a:p>
        </p:txBody>
      </p:sp>
      <p:pic>
        <p:nvPicPr>
          <p:cNvPr id="9220" name="Picture 2" descr="C:\Documents and Settings\ecathain\Local Settings\Temporary Internet Files\Content.IE5\31N6P3L9\MC900089182[1].wmf"/>
          <p:cNvPicPr>
            <a:picLocks noChangeAspect="1" noChangeArrowheads="1"/>
          </p:cNvPicPr>
          <p:nvPr/>
        </p:nvPicPr>
        <p:blipFill>
          <a:blip r:embed="rId3" cstate="print"/>
          <a:srcRect/>
          <a:stretch>
            <a:fillRect/>
          </a:stretch>
        </p:blipFill>
        <p:spPr bwMode="auto">
          <a:xfrm>
            <a:off x="6572250" y="4286250"/>
            <a:ext cx="1784350" cy="1784350"/>
          </a:xfrm>
          <a:prstGeom prst="rect">
            <a:avLst/>
          </a:prstGeom>
          <a:noFill/>
          <a:ln w="9525">
            <a:noFill/>
            <a:miter lim="800000"/>
            <a:headEnd/>
            <a:tailEnd/>
          </a:ln>
        </p:spPr>
      </p:pic>
      <p:pic>
        <p:nvPicPr>
          <p:cNvPr id="9221" name="Picture 3" descr="C:\Documents and Settings\ecathain\Local Settings\Temporary Internet Files\Content.IE5\G48EKRA2\MC900089180[1].wmf"/>
          <p:cNvPicPr>
            <a:picLocks noChangeAspect="1" noChangeArrowheads="1"/>
          </p:cNvPicPr>
          <p:nvPr/>
        </p:nvPicPr>
        <p:blipFill>
          <a:blip r:embed="rId4" cstate="print"/>
          <a:srcRect/>
          <a:stretch>
            <a:fillRect/>
          </a:stretch>
        </p:blipFill>
        <p:spPr bwMode="auto">
          <a:xfrm>
            <a:off x="2571750" y="4286250"/>
            <a:ext cx="1784350" cy="1784350"/>
          </a:xfrm>
          <a:prstGeom prst="rect">
            <a:avLst/>
          </a:prstGeom>
          <a:noFill/>
          <a:ln w="9525">
            <a:noFill/>
            <a:miter lim="800000"/>
            <a:headEnd/>
            <a:tailEnd/>
          </a:ln>
        </p:spPr>
      </p:pic>
      <p:pic>
        <p:nvPicPr>
          <p:cNvPr id="9222" name="Picture 4" descr="C:\Documents and Settings\ecathain\Local Settings\Temporary Internet Files\Content.IE5\Y31ETUOD\MC900089186[1].wmf"/>
          <p:cNvPicPr>
            <a:picLocks noChangeAspect="1" noChangeArrowheads="1"/>
          </p:cNvPicPr>
          <p:nvPr/>
        </p:nvPicPr>
        <p:blipFill>
          <a:blip r:embed="rId5" cstate="print"/>
          <a:srcRect/>
          <a:stretch>
            <a:fillRect/>
          </a:stretch>
        </p:blipFill>
        <p:spPr bwMode="auto">
          <a:xfrm>
            <a:off x="500063" y="4286250"/>
            <a:ext cx="1784350" cy="1784350"/>
          </a:xfrm>
          <a:prstGeom prst="rect">
            <a:avLst/>
          </a:prstGeom>
          <a:noFill/>
          <a:ln w="9525">
            <a:noFill/>
            <a:miter lim="800000"/>
            <a:headEnd/>
            <a:tailEnd/>
          </a:ln>
        </p:spPr>
      </p:pic>
      <p:pic>
        <p:nvPicPr>
          <p:cNvPr id="9223" name="Picture 5" descr="C:\Documents and Settings\ecathain\Local Settings\Temporary Internet Files\Content.IE5\5Z10TFP5\MC900089190[1].wmf"/>
          <p:cNvPicPr>
            <a:picLocks noChangeAspect="1" noChangeArrowheads="1"/>
          </p:cNvPicPr>
          <p:nvPr/>
        </p:nvPicPr>
        <p:blipFill>
          <a:blip r:embed="rId6" cstate="print"/>
          <a:srcRect/>
          <a:stretch>
            <a:fillRect/>
          </a:stretch>
        </p:blipFill>
        <p:spPr bwMode="auto">
          <a:xfrm>
            <a:off x="4572000" y="4286250"/>
            <a:ext cx="1784350" cy="1784350"/>
          </a:xfrm>
          <a:prstGeom prst="rect">
            <a:avLst/>
          </a:prstGeom>
          <a:noFill/>
          <a:ln w="9525">
            <a:noFill/>
            <a:miter lim="800000"/>
            <a:headEnd/>
            <a:tailEnd/>
          </a:ln>
        </p:spPr>
      </p:pic>
    </p:spTree>
    <p:extLst>
      <p:ext uri="{BB962C8B-B14F-4D97-AF65-F5344CB8AC3E}">
        <p14:creationId xmlns:p14="http://schemas.microsoft.com/office/powerpoint/2010/main" val="657275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32656"/>
            <a:ext cx="6400800" cy="685800"/>
          </a:xfrm>
        </p:spPr>
        <p:txBody>
          <a:bodyPr>
            <a:normAutofit/>
          </a:bodyPr>
          <a:lstStyle/>
          <a:p>
            <a:r>
              <a:rPr lang="en-IE" dirty="0" smtClean="0">
                <a:solidFill>
                  <a:schemeClr val="tx1"/>
                </a:solidFill>
              </a:rPr>
              <a:t>Leaving Cert Established </a:t>
            </a:r>
            <a:endParaRPr lang="en-IE" dirty="0">
              <a:solidFill>
                <a:schemeClr val="tx1"/>
              </a:solidFill>
            </a:endParaRPr>
          </a:p>
        </p:txBody>
      </p:sp>
      <p:sp>
        <p:nvSpPr>
          <p:cNvPr id="4" name="Content Placeholder 3"/>
          <p:cNvSpPr>
            <a:spLocks noGrp="1"/>
          </p:cNvSpPr>
          <p:nvPr>
            <p:ph sz="half" idx="1"/>
          </p:nvPr>
        </p:nvSpPr>
        <p:spPr/>
        <p:txBody>
          <a:bodyPr>
            <a:normAutofit/>
          </a:bodyPr>
          <a:lstStyle/>
          <a:p>
            <a:r>
              <a:rPr lang="en-IE" sz="2400" b="1" u="sng" dirty="0" smtClean="0"/>
              <a:t>Core Subjects</a:t>
            </a:r>
          </a:p>
          <a:p>
            <a:r>
              <a:rPr lang="en-IE" dirty="0"/>
              <a:t>Examined at </a:t>
            </a:r>
            <a:r>
              <a:rPr lang="en-IE" dirty="0" smtClean="0"/>
              <a:t>LC (3)</a:t>
            </a:r>
            <a:endParaRPr lang="en-IE" dirty="0"/>
          </a:p>
          <a:p>
            <a:pPr lvl="1"/>
            <a:r>
              <a:rPr lang="en-IE" dirty="0"/>
              <a:t>Irish</a:t>
            </a:r>
          </a:p>
          <a:p>
            <a:pPr lvl="1"/>
            <a:r>
              <a:rPr lang="en-IE" dirty="0"/>
              <a:t>English </a:t>
            </a:r>
          </a:p>
          <a:p>
            <a:pPr lvl="1"/>
            <a:r>
              <a:rPr lang="en-IE" dirty="0" smtClean="0"/>
              <a:t>Mathematics</a:t>
            </a:r>
          </a:p>
          <a:p>
            <a:r>
              <a:rPr lang="en-IE" dirty="0" smtClean="0"/>
              <a:t>Non Exam</a:t>
            </a:r>
          </a:p>
          <a:p>
            <a:pPr lvl="1"/>
            <a:r>
              <a:rPr lang="en-IE" dirty="0" smtClean="0"/>
              <a:t>PE</a:t>
            </a:r>
          </a:p>
          <a:p>
            <a:pPr lvl="1"/>
            <a:r>
              <a:rPr lang="en-IE" dirty="0" smtClean="0"/>
              <a:t>RE including RSE</a:t>
            </a:r>
          </a:p>
          <a:p>
            <a:pPr lvl="1"/>
            <a:r>
              <a:rPr lang="en-IE" dirty="0" smtClean="0"/>
              <a:t>Careers</a:t>
            </a:r>
          </a:p>
          <a:p>
            <a:pPr lvl="1"/>
            <a:endParaRPr lang="en-IE" dirty="0"/>
          </a:p>
        </p:txBody>
      </p:sp>
      <p:sp>
        <p:nvSpPr>
          <p:cNvPr id="5" name="Content Placeholder 4"/>
          <p:cNvSpPr>
            <a:spLocks noGrp="1"/>
          </p:cNvSpPr>
          <p:nvPr>
            <p:ph sz="half" idx="2"/>
          </p:nvPr>
        </p:nvSpPr>
        <p:spPr/>
        <p:txBody>
          <a:bodyPr>
            <a:normAutofit/>
          </a:bodyPr>
          <a:lstStyle/>
          <a:p>
            <a:r>
              <a:rPr lang="en-IE" sz="2400" b="1" u="sng" dirty="0" smtClean="0"/>
              <a:t>Option Subjects </a:t>
            </a:r>
            <a:r>
              <a:rPr lang="en-IE" sz="2400" dirty="0" smtClean="0"/>
              <a:t>(4)</a:t>
            </a:r>
          </a:p>
          <a:p>
            <a:pPr lvl="1"/>
            <a:r>
              <a:rPr lang="en-IE" dirty="0" smtClean="0"/>
              <a:t>Choose from 17 Subjects </a:t>
            </a:r>
          </a:p>
          <a:p>
            <a:pPr lvl="1"/>
            <a:r>
              <a:rPr lang="en-IE" dirty="0" smtClean="0"/>
              <a:t>Option form in your pack</a:t>
            </a:r>
          </a:p>
          <a:p>
            <a:pPr lvl="1"/>
            <a:r>
              <a:rPr lang="en-IE" dirty="0" smtClean="0"/>
              <a:t>Total of 7 subjects examined at Leaving Certificate plus LCVP if eligible</a:t>
            </a:r>
          </a:p>
          <a:p>
            <a:pPr lvl="1"/>
            <a:endParaRPr lang="en-IE" dirty="0"/>
          </a:p>
          <a:p>
            <a:pPr lvl="1"/>
            <a:r>
              <a:rPr lang="en-IE" dirty="0" smtClean="0"/>
              <a:t>NOTE: History and Geography are mandatory for JC but optional for </a:t>
            </a:r>
            <a:r>
              <a:rPr lang="en-IE" smtClean="0"/>
              <a:t>Leaving Cert</a:t>
            </a:r>
            <a:endParaRPr lang="en-IE" dirty="0" smtClean="0"/>
          </a:p>
          <a:p>
            <a:pPr lvl="1"/>
            <a:endParaRPr lang="en-IE" dirty="0"/>
          </a:p>
        </p:txBody>
      </p:sp>
    </p:spTree>
    <p:extLst>
      <p:ext uri="{BB962C8B-B14F-4D97-AF65-F5344CB8AC3E}">
        <p14:creationId xmlns:p14="http://schemas.microsoft.com/office/powerpoint/2010/main" val="2444418062"/>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tx1"/>
                </a:solidFill>
              </a:rPr>
              <a:t>LCVP</a:t>
            </a:r>
            <a:r>
              <a:rPr lang="en-IE" dirty="0" smtClean="0"/>
              <a:t>	</a:t>
            </a:r>
            <a:endParaRPr lang="en-IE" dirty="0"/>
          </a:p>
        </p:txBody>
      </p:sp>
      <p:sp>
        <p:nvSpPr>
          <p:cNvPr id="3" name="Content Placeholder 2"/>
          <p:cNvSpPr>
            <a:spLocks noGrp="1"/>
          </p:cNvSpPr>
          <p:nvPr>
            <p:ph sz="quarter" idx="1"/>
          </p:nvPr>
        </p:nvSpPr>
        <p:spPr/>
        <p:txBody>
          <a:bodyPr>
            <a:normAutofit fontScale="92500" lnSpcReduction="10000"/>
          </a:bodyPr>
          <a:lstStyle/>
          <a:p>
            <a:r>
              <a:rPr lang="en-IE" dirty="0" smtClean="0"/>
              <a:t>What is it?</a:t>
            </a:r>
          </a:p>
          <a:p>
            <a:pPr lvl="1"/>
            <a:r>
              <a:rPr lang="en-IE" dirty="0" smtClean="0"/>
              <a:t>An add on programme where you study two modules namely Enterprise Education and The world of Work.  It aims to prepare young people for both.</a:t>
            </a:r>
          </a:p>
          <a:p>
            <a:r>
              <a:rPr lang="en-IE" dirty="0" smtClean="0"/>
              <a:t>How do I get it?</a:t>
            </a:r>
          </a:p>
          <a:p>
            <a:pPr lvl="1"/>
            <a:r>
              <a:rPr lang="en-IE" dirty="0" smtClean="0"/>
              <a:t>By having the correct combination of subjects</a:t>
            </a:r>
          </a:p>
          <a:p>
            <a:r>
              <a:rPr lang="en-IE" dirty="0" smtClean="0"/>
              <a:t>Why is it a good idea?</a:t>
            </a:r>
          </a:p>
          <a:p>
            <a:pPr lvl="1"/>
            <a:r>
              <a:rPr lang="en-IE" dirty="0" smtClean="0"/>
              <a:t>If you do any ordinary level subjects it is very useful for points</a:t>
            </a:r>
          </a:p>
          <a:p>
            <a:pPr lvl="1"/>
            <a:r>
              <a:rPr lang="en-IE" dirty="0" smtClean="0"/>
              <a:t>It is common level</a:t>
            </a:r>
          </a:p>
          <a:p>
            <a:pPr lvl="1"/>
            <a:r>
              <a:rPr lang="en-IE" dirty="0" smtClean="0"/>
              <a:t>It is assessed completely before the LC</a:t>
            </a:r>
          </a:p>
          <a:p>
            <a:pPr lvl="1"/>
            <a:r>
              <a:rPr lang="en-IE" dirty="0" smtClean="0"/>
              <a:t>60% portfolio including items like CV, Career Investigation, Recorded Interview, visits</a:t>
            </a:r>
          </a:p>
          <a:p>
            <a:pPr lvl="1"/>
            <a:r>
              <a:rPr lang="en-IE" dirty="0" smtClean="0"/>
              <a:t>40% Exam in May of LC Year</a:t>
            </a:r>
          </a:p>
          <a:p>
            <a:endParaRPr lang="en-IE" dirty="0"/>
          </a:p>
        </p:txBody>
      </p:sp>
    </p:spTree>
    <p:extLst>
      <p:ext uri="{BB962C8B-B14F-4D97-AF65-F5344CB8AC3E}">
        <p14:creationId xmlns:p14="http://schemas.microsoft.com/office/powerpoint/2010/main" val="69406625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IE" dirty="0" smtClean="0"/>
              <a:t>Ty</a:t>
            </a:r>
          </a:p>
          <a:p>
            <a:endParaRPr lang="en-IE" dirty="0" smtClean="0"/>
          </a:p>
          <a:p>
            <a:r>
              <a:rPr lang="en-IE" dirty="0" smtClean="0"/>
              <a:t>OR </a:t>
            </a:r>
          </a:p>
          <a:p>
            <a:endParaRPr lang="en-IE" dirty="0" smtClean="0"/>
          </a:p>
          <a:p>
            <a:r>
              <a:rPr lang="en-IE" dirty="0" smtClean="0"/>
              <a:t>Leaving Cert</a:t>
            </a:r>
            <a:endParaRPr lang="en-IE" dirty="0"/>
          </a:p>
        </p:txBody>
      </p:sp>
      <p:sp>
        <p:nvSpPr>
          <p:cNvPr id="3" name="Title 2"/>
          <p:cNvSpPr>
            <a:spLocks noGrp="1"/>
          </p:cNvSpPr>
          <p:nvPr>
            <p:ph type="title"/>
          </p:nvPr>
        </p:nvSpPr>
        <p:spPr/>
        <p:txBody>
          <a:bodyPr/>
          <a:lstStyle/>
          <a:p>
            <a:r>
              <a:rPr lang="en-IE" dirty="0" smtClean="0"/>
              <a:t>OPTIONS	</a:t>
            </a:r>
            <a:endParaRPr lang="en-IE" dirty="0"/>
          </a:p>
        </p:txBody>
      </p:sp>
    </p:spTree>
    <p:extLst>
      <p:ext uri="{BB962C8B-B14F-4D97-AF65-F5344CB8AC3E}">
        <p14:creationId xmlns:p14="http://schemas.microsoft.com/office/powerpoint/2010/main" val="373442068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LCVP Subject Groupings</a:t>
            </a:r>
            <a:endParaRPr lang="en-IE"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844700515"/>
              </p:ext>
            </p:extLst>
          </p:nvPr>
        </p:nvGraphicFramePr>
        <p:xfrm>
          <a:off x="0" y="1"/>
          <a:ext cx="9214064" cy="6597350"/>
        </p:xfrm>
        <a:graphic>
          <a:graphicData uri="http://schemas.openxmlformats.org/drawingml/2006/table">
            <a:tbl>
              <a:tblPr/>
              <a:tblGrid>
                <a:gridCol w="9214064"/>
              </a:tblGrid>
              <a:tr h="383016">
                <a:tc>
                  <a:txBody>
                    <a:bodyPr/>
                    <a:lstStyle/>
                    <a:p>
                      <a:r>
                        <a:rPr lang="en-IE" sz="1600" b="1" dirty="0">
                          <a:solidFill>
                            <a:srgbClr val="000000"/>
                          </a:solidFill>
                        </a:rPr>
                        <a:t>Vocational Subject Groupings (VSGs) </a:t>
                      </a:r>
                      <a:r>
                        <a:rPr lang="en-IE" sz="1600" b="1" dirty="0" smtClean="0">
                          <a:solidFill>
                            <a:srgbClr val="000000"/>
                          </a:solidFill>
                        </a:rPr>
                        <a:t>2018/2019</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83016">
                <a:tc>
                  <a:txBody>
                    <a:bodyPr/>
                    <a:lstStyle/>
                    <a:p>
                      <a:r>
                        <a:rPr lang="en-IE" sz="1600" b="1">
                          <a:solidFill>
                            <a:srgbClr val="000000"/>
                          </a:solidFill>
                        </a:rPr>
                        <a:t>Specialist Groupings</a:t>
                      </a:r>
                      <a:endParaRPr lang="en-IE" sz="160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688148">
                <a:tc>
                  <a:txBody>
                    <a:bodyPr/>
                    <a:lstStyle/>
                    <a:p>
                      <a:r>
                        <a:rPr lang="en-IE" sz="1600" dirty="0">
                          <a:solidFill>
                            <a:srgbClr val="000000"/>
                          </a:solidFill>
                        </a:rPr>
                        <a:t>1 Construction Studies; Engineering; Design and Communication Graphics; Technology  - </a:t>
                      </a:r>
                      <a:r>
                        <a:rPr lang="en-IE" sz="1600" b="1" dirty="0">
                          <a:solidFill>
                            <a:srgbClr val="000000"/>
                          </a:solidFill>
                        </a:rPr>
                        <a:t>Any Two</a:t>
                      </a:r>
                      <a:r>
                        <a:rPr lang="en-IE" sz="1600" dirty="0">
                          <a:solidFill>
                            <a:srgbClr val="000000"/>
                          </a:solidFill>
                        </a:rPr>
                        <a:t> </a:t>
                      </a:r>
                      <a:br>
                        <a:rPr lang="en-IE" sz="1600" dirty="0">
                          <a:solidFill>
                            <a:srgbClr val="000000"/>
                          </a:solidFill>
                        </a:rPr>
                      </a:br>
                      <a:r>
                        <a:rPr lang="en-IE" sz="1600" dirty="0">
                          <a:solidFill>
                            <a:srgbClr val="000000"/>
                          </a:solidFill>
                        </a:rPr>
                        <a:t>2 Physics </a:t>
                      </a:r>
                      <a:r>
                        <a:rPr lang="en-IE" sz="1600" b="1" dirty="0">
                          <a:solidFill>
                            <a:srgbClr val="000000"/>
                          </a:solidFill>
                        </a:rPr>
                        <a:t>and</a:t>
                      </a:r>
                      <a:r>
                        <a:rPr lang="en-IE" sz="1600" dirty="0">
                          <a:solidFill>
                            <a:srgbClr val="000000"/>
                          </a:solidFill>
                        </a:rPr>
                        <a:t> Construction Studies </a:t>
                      </a:r>
                      <a:r>
                        <a:rPr lang="en-IE" sz="1600" b="1" dirty="0">
                          <a:solidFill>
                            <a:srgbClr val="000000"/>
                          </a:solidFill>
                        </a:rPr>
                        <a:t>or</a:t>
                      </a:r>
                      <a:r>
                        <a:rPr lang="en-IE" sz="1600" dirty="0">
                          <a:solidFill>
                            <a:srgbClr val="000000"/>
                          </a:solidFill>
                        </a:rPr>
                        <a:t> Engineering </a:t>
                      </a:r>
                      <a:r>
                        <a:rPr lang="en-IE" sz="1600" b="1" dirty="0">
                          <a:solidFill>
                            <a:srgbClr val="000000"/>
                          </a:solidFill>
                        </a:rPr>
                        <a:t>or</a:t>
                      </a:r>
                      <a:r>
                        <a:rPr lang="en-IE" sz="1600" dirty="0">
                          <a:solidFill>
                            <a:srgbClr val="000000"/>
                          </a:solidFill>
                        </a:rPr>
                        <a:t> Technology </a:t>
                      </a:r>
                      <a:r>
                        <a:rPr lang="en-IE" sz="1600" b="1" dirty="0">
                          <a:solidFill>
                            <a:srgbClr val="000000"/>
                          </a:solidFill>
                        </a:rPr>
                        <a:t>or</a:t>
                      </a:r>
                      <a:r>
                        <a:rPr lang="en-IE" sz="1600" dirty="0">
                          <a:solidFill>
                            <a:srgbClr val="000000"/>
                          </a:solidFill>
                        </a:rPr>
                        <a:t> Design &amp; Communication Graphics</a:t>
                      </a:r>
                      <a:br>
                        <a:rPr lang="en-IE" sz="1600" dirty="0">
                          <a:solidFill>
                            <a:srgbClr val="000000"/>
                          </a:solidFill>
                        </a:rPr>
                      </a:br>
                      <a:r>
                        <a:rPr lang="en-IE" sz="1600" dirty="0">
                          <a:solidFill>
                            <a:srgbClr val="000000"/>
                          </a:solidFill>
                        </a:rPr>
                        <a:t>3 Agricultural Science</a:t>
                      </a:r>
                      <a:r>
                        <a:rPr lang="en-IE" sz="1600" b="1" dirty="0">
                          <a:solidFill>
                            <a:srgbClr val="000000"/>
                          </a:solidFill>
                        </a:rPr>
                        <a:t> and</a:t>
                      </a:r>
                      <a:r>
                        <a:rPr lang="en-IE" sz="1600" dirty="0">
                          <a:solidFill>
                            <a:srgbClr val="000000"/>
                          </a:solidFill>
                        </a:rPr>
                        <a:t> Construction Studies </a:t>
                      </a:r>
                      <a:r>
                        <a:rPr lang="en-IE" sz="1600" b="1" dirty="0">
                          <a:solidFill>
                            <a:srgbClr val="000000"/>
                          </a:solidFill>
                        </a:rPr>
                        <a:t>or </a:t>
                      </a:r>
                      <a:r>
                        <a:rPr lang="en-IE" sz="1600" dirty="0">
                          <a:solidFill>
                            <a:srgbClr val="000000"/>
                          </a:solidFill>
                        </a:rPr>
                        <a:t>Engineering </a:t>
                      </a:r>
                      <a:r>
                        <a:rPr lang="en-IE" sz="1600" b="1" dirty="0">
                          <a:solidFill>
                            <a:srgbClr val="000000"/>
                          </a:solidFill>
                        </a:rPr>
                        <a:t>or </a:t>
                      </a:r>
                      <a:r>
                        <a:rPr lang="en-IE" sz="1600" dirty="0">
                          <a:solidFill>
                            <a:srgbClr val="000000"/>
                          </a:solidFill>
                        </a:rPr>
                        <a:t>Technology </a:t>
                      </a:r>
                      <a:r>
                        <a:rPr lang="en-IE" sz="1600" b="1" dirty="0">
                          <a:solidFill>
                            <a:srgbClr val="000000"/>
                          </a:solidFill>
                        </a:rPr>
                        <a:t>or </a:t>
                      </a:r>
                      <a:r>
                        <a:rPr lang="en-IE" sz="1600" dirty="0">
                          <a:solidFill>
                            <a:srgbClr val="000000"/>
                          </a:solidFill>
                        </a:rPr>
                        <a:t>Design &amp; Communication Graphics</a:t>
                      </a:r>
                      <a:br>
                        <a:rPr lang="en-IE" sz="1600" dirty="0">
                          <a:solidFill>
                            <a:srgbClr val="000000"/>
                          </a:solidFill>
                        </a:rPr>
                      </a:br>
                      <a:r>
                        <a:rPr lang="en-IE" sz="1600" dirty="0">
                          <a:solidFill>
                            <a:srgbClr val="000000"/>
                          </a:solidFill>
                        </a:rPr>
                        <a:t>4 Agricultural Science </a:t>
                      </a:r>
                      <a:r>
                        <a:rPr lang="en-IE" sz="1600" b="1" dirty="0">
                          <a:solidFill>
                            <a:srgbClr val="000000"/>
                          </a:solidFill>
                        </a:rPr>
                        <a:t>and</a:t>
                      </a:r>
                      <a:r>
                        <a:rPr lang="en-IE" sz="1600" dirty="0">
                          <a:solidFill>
                            <a:srgbClr val="000000"/>
                          </a:solidFill>
                        </a:rPr>
                        <a:t> Chemistry </a:t>
                      </a:r>
                      <a:r>
                        <a:rPr lang="en-IE" sz="1600" b="1" dirty="0">
                          <a:solidFill>
                            <a:srgbClr val="000000"/>
                          </a:solidFill>
                        </a:rPr>
                        <a:t>or</a:t>
                      </a:r>
                      <a:r>
                        <a:rPr lang="en-IE" sz="1600" dirty="0">
                          <a:solidFill>
                            <a:srgbClr val="000000"/>
                          </a:solidFill>
                        </a:rPr>
                        <a:t> Physics </a:t>
                      </a:r>
                      <a:r>
                        <a:rPr lang="en-IE" sz="1600" b="1" dirty="0">
                          <a:solidFill>
                            <a:srgbClr val="000000"/>
                          </a:solidFill>
                        </a:rPr>
                        <a:t>or </a:t>
                      </a:r>
                      <a:r>
                        <a:rPr lang="en-IE" sz="1600" dirty="0">
                          <a:solidFill>
                            <a:srgbClr val="000000"/>
                          </a:solidFill>
                        </a:rPr>
                        <a:t>Physics/Chemistry </a:t>
                      </a:r>
                      <a:br>
                        <a:rPr lang="en-IE" sz="1600" dirty="0">
                          <a:solidFill>
                            <a:srgbClr val="000000"/>
                          </a:solidFill>
                        </a:rPr>
                      </a:br>
                      <a:r>
                        <a:rPr lang="en-IE" sz="1600" dirty="0">
                          <a:solidFill>
                            <a:srgbClr val="000000"/>
                          </a:solidFill>
                        </a:rPr>
                        <a:t>5 Home Economics; Agricultural Science; Biology - </a:t>
                      </a:r>
                      <a:r>
                        <a:rPr lang="en-IE" sz="1600" b="1" dirty="0">
                          <a:solidFill>
                            <a:srgbClr val="000000"/>
                          </a:solidFill>
                        </a:rPr>
                        <a:t>Any Two</a:t>
                      </a:r>
                      <a:r>
                        <a:rPr lang="en-IE" sz="1600" dirty="0">
                          <a:solidFill>
                            <a:srgbClr val="000000"/>
                          </a:solidFill>
                        </a:rPr>
                        <a:t/>
                      </a:r>
                      <a:br>
                        <a:rPr lang="en-IE" sz="1600" dirty="0">
                          <a:solidFill>
                            <a:srgbClr val="000000"/>
                          </a:solidFill>
                        </a:rPr>
                      </a:br>
                      <a:r>
                        <a:rPr lang="en-IE" sz="1600" dirty="0">
                          <a:solidFill>
                            <a:srgbClr val="000000"/>
                          </a:solidFill>
                        </a:rPr>
                        <a:t>6 Home Economics </a:t>
                      </a:r>
                      <a:r>
                        <a:rPr lang="en-IE" sz="1600" b="1" dirty="0">
                          <a:solidFill>
                            <a:srgbClr val="000000"/>
                          </a:solidFill>
                        </a:rPr>
                        <a:t>and</a:t>
                      </a:r>
                      <a:r>
                        <a:rPr lang="en-IE" sz="1600" dirty="0">
                          <a:solidFill>
                            <a:srgbClr val="000000"/>
                          </a:solidFill>
                        </a:rPr>
                        <a:t> Art - Design Option </a:t>
                      </a:r>
                      <a:r>
                        <a:rPr lang="en-IE" sz="1600" b="1" dirty="0">
                          <a:solidFill>
                            <a:srgbClr val="000000"/>
                          </a:solidFill>
                        </a:rPr>
                        <a:t>or</a:t>
                      </a:r>
                      <a:r>
                        <a:rPr lang="en-IE" sz="1600" dirty="0">
                          <a:solidFill>
                            <a:srgbClr val="000000"/>
                          </a:solidFill>
                        </a:rPr>
                        <a:t> Craft Option</a:t>
                      </a:r>
                      <a:br>
                        <a:rPr lang="en-IE" sz="1600" dirty="0">
                          <a:solidFill>
                            <a:srgbClr val="000000"/>
                          </a:solidFill>
                        </a:rPr>
                      </a:br>
                      <a:r>
                        <a:rPr lang="en-IE" sz="1600" dirty="0">
                          <a:solidFill>
                            <a:srgbClr val="000000"/>
                          </a:solidFill>
                        </a:rPr>
                        <a:t>7 Accounting; Business; Economics - </a:t>
                      </a:r>
                      <a:r>
                        <a:rPr lang="en-IE" sz="1600" b="1" dirty="0">
                          <a:solidFill>
                            <a:srgbClr val="000000"/>
                          </a:solidFill>
                        </a:rPr>
                        <a:t>Any two</a:t>
                      </a:r>
                      <a:r>
                        <a:rPr lang="en-IE" sz="1600" dirty="0">
                          <a:solidFill>
                            <a:srgbClr val="000000"/>
                          </a:solidFill>
                        </a:rPr>
                        <a:t>  </a:t>
                      </a:r>
                      <a:br>
                        <a:rPr lang="en-IE" sz="1600" dirty="0">
                          <a:solidFill>
                            <a:srgbClr val="000000"/>
                          </a:solidFill>
                        </a:rPr>
                      </a:br>
                      <a:r>
                        <a:rPr lang="en-IE" sz="1600" dirty="0">
                          <a:solidFill>
                            <a:srgbClr val="000000"/>
                          </a:solidFill>
                        </a:rPr>
                        <a:t>8 Physics </a:t>
                      </a:r>
                      <a:r>
                        <a:rPr lang="en-IE" sz="1600" b="1" dirty="0">
                          <a:solidFill>
                            <a:srgbClr val="000000"/>
                          </a:solidFill>
                        </a:rPr>
                        <a:t>and</a:t>
                      </a:r>
                      <a:r>
                        <a:rPr lang="en-IE" sz="1600" dirty="0">
                          <a:solidFill>
                            <a:srgbClr val="000000"/>
                          </a:solidFill>
                        </a:rPr>
                        <a:t> Chemistry</a:t>
                      </a:r>
                      <a:br>
                        <a:rPr lang="en-IE" sz="1600" dirty="0">
                          <a:solidFill>
                            <a:srgbClr val="000000"/>
                          </a:solidFill>
                        </a:rPr>
                      </a:br>
                      <a:r>
                        <a:rPr lang="en-IE" sz="1600" dirty="0">
                          <a:solidFill>
                            <a:srgbClr val="000000"/>
                          </a:solidFill>
                        </a:rPr>
                        <a:t>9 Biology </a:t>
                      </a:r>
                      <a:r>
                        <a:rPr lang="en-IE" sz="1600" b="1" dirty="0">
                          <a:solidFill>
                            <a:srgbClr val="000000"/>
                          </a:solidFill>
                        </a:rPr>
                        <a:t>and </a:t>
                      </a:r>
                      <a:r>
                        <a:rPr lang="en-IE" sz="1600" dirty="0">
                          <a:solidFill>
                            <a:srgbClr val="000000"/>
                          </a:solidFill>
                        </a:rPr>
                        <a:t>Chemistry </a:t>
                      </a:r>
                      <a:r>
                        <a:rPr lang="en-IE" sz="1600" b="1" dirty="0">
                          <a:solidFill>
                            <a:srgbClr val="000000"/>
                          </a:solidFill>
                        </a:rPr>
                        <a:t>or</a:t>
                      </a:r>
                      <a:r>
                        <a:rPr lang="en-IE" sz="1600" dirty="0">
                          <a:solidFill>
                            <a:srgbClr val="000000"/>
                          </a:solidFill>
                        </a:rPr>
                        <a:t> Physics </a:t>
                      </a:r>
                      <a:r>
                        <a:rPr lang="en-IE" sz="1600" b="1" dirty="0">
                          <a:solidFill>
                            <a:srgbClr val="000000"/>
                          </a:solidFill>
                        </a:rPr>
                        <a:t>or</a:t>
                      </a:r>
                      <a:r>
                        <a:rPr lang="en-IE" sz="1600" dirty="0">
                          <a:solidFill>
                            <a:srgbClr val="000000"/>
                          </a:solidFill>
                        </a:rPr>
                        <a:t> Physics/Chemistry</a:t>
                      </a:r>
                      <a:endParaRPr lang="en-IE" sz="1600" dirty="0"/>
                    </a:p>
                    <a:p>
                      <a:r>
                        <a:rPr lang="en-IE" sz="1600" dirty="0">
                          <a:solidFill>
                            <a:srgbClr val="000000"/>
                          </a:solidFill>
                        </a:rPr>
                        <a:t>10 Biology </a:t>
                      </a:r>
                      <a:r>
                        <a:rPr lang="en-IE" sz="1600" b="1" dirty="0">
                          <a:solidFill>
                            <a:srgbClr val="000000"/>
                          </a:solidFill>
                        </a:rPr>
                        <a:t>and </a:t>
                      </a:r>
                      <a:r>
                        <a:rPr lang="en-IE" sz="1600" dirty="0">
                          <a:solidFill>
                            <a:srgbClr val="000000"/>
                          </a:solidFill>
                        </a:rPr>
                        <a:t>Agricultural Science</a:t>
                      </a:r>
                      <a:endParaRPr lang="en-IE" sz="1600" dirty="0"/>
                    </a:p>
                    <a:p>
                      <a:r>
                        <a:rPr lang="en-IE" sz="1600" dirty="0">
                          <a:solidFill>
                            <a:srgbClr val="000000"/>
                          </a:solidFill>
                        </a:rPr>
                        <a:t>11 Art - Design Option or Craft Option </a:t>
                      </a:r>
                      <a:r>
                        <a:rPr lang="en-IE" sz="1600" b="1" dirty="0">
                          <a:solidFill>
                            <a:srgbClr val="000000"/>
                          </a:solidFill>
                        </a:rPr>
                        <a:t>and </a:t>
                      </a:r>
                      <a:r>
                        <a:rPr lang="en-IE" sz="1600" dirty="0">
                          <a:solidFill>
                            <a:srgbClr val="000000"/>
                          </a:solidFill>
                        </a:rPr>
                        <a:t>Design &amp; Communication Graphics</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383016">
                <a:tc>
                  <a:txBody>
                    <a:bodyPr/>
                    <a:lstStyle/>
                    <a:p>
                      <a:r>
                        <a:rPr lang="en-IE" sz="1600" b="1">
                          <a:solidFill>
                            <a:srgbClr val="000000"/>
                          </a:solidFill>
                        </a:rPr>
                        <a:t>Services Groupings</a:t>
                      </a:r>
                      <a:endParaRPr lang="en-IE" sz="160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r h="1760154">
                <a:tc>
                  <a:txBody>
                    <a:bodyPr/>
                    <a:lstStyle/>
                    <a:p>
                      <a:r>
                        <a:rPr lang="en-IE" sz="1600" dirty="0">
                          <a:solidFill>
                            <a:srgbClr val="000000"/>
                          </a:solidFill>
                        </a:rPr>
                        <a:t>12 Engineering </a:t>
                      </a:r>
                      <a:r>
                        <a:rPr lang="en-IE" sz="1600" b="1" dirty="0">
                          <a:solidFill>
                            <a:srgbClr val="000000"/>
                          </a:solidFill>
                        </a:rPr>
                        <a:t>or</a:t>
                      </a:r>
                      <a:r>
                        <a:rPr lang="en-IE" sz="1600" dirty="0">
                          <a:solidFill>
                            <a:srgbClr val="000000"/>
                          </a:solidFill>
                        </a:rPr>
                        <a:t> Technology </a:t>
                      </a:r>
                      <a:r>
                        <a:rPr lang="en-IE" sz="1600" b="1" dirty="0">
                          <a:solidFill>
                            <a:srgbClr val="000000"/>
                          </a:solidFill>
                        </a:rPr>
                        <a:t>or </a:t>
                      </a:r>
                      <a:r>
                        <a:rPr lang="en-IE" sz="1600" dirty="0">
                          <a:solidFill>
                            <a:srgbClr val="000000"/>
                          </a:solidFill>
                        </a:rPr>
                        <a:t>Construction Studies </a:t>
                      </a:r>
                      <a:r>
                        <a:rPr lang="en-IE" sz="1600" b="1" dirty="0">
                          <a:solidFill>
                            <a:srgbClr val="000000"/>
                          </a:solidFill>
                        </a:rPr>
                        <a:t>or </a:t>
                      </a:r>
                      <a:r>
                        <a:rPr lang="en-IE" sz="1600" dirty="0">
                          <a:solidFill>
                            <a:srgbClr val="000000"/>
                          </a:solidFill>
                        </a:rPr>
                        <a:t>Design &amp; Communication Graphics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err="1">
                          <a:solidFill>
                            <a:srgbClr val="000000"/>
                          </a:solidFill>
                        </a:rPr>
                        <a:t>or</a:t>
                      </a:r>
                      <a:r>
                        <a:rPr lang="en-IE" sz="1600" dirty="0" err="1">
                          <a:solidFill>
                            <a:srgbClr val="000000"/>
                          </a:solidFill>
                        </a:rPr>
                        <a:t>Economics</a:t>
                      </a:r>
                      <a:r>
                        <a:rPr lang="en-IE" sz="1600" dirty="0">
                          <a:solidFill>
                            <a:srgbClr val="000000"/>
                          </a:solidFill>
                        </a:rPr>
                        <a:t/>
                      </a:r>
                      <a:br>
                        <a:rPr lang="en-IE" sz="1600" dirty="0">
                          <a:solidFill>
                            <a:srgbClr val="000000"/>
                          </a:solidFill>
                        </a:rPr>
                      </a:br>
                      <a:r>
                        <a:rPr lang="en-IE" sz="1600" dirty="0">
                          <a:solidFill>
                            <a:srgbClr val="000000"/>
                          </a:solidFill>
                        </a:rPr>
                        <a:t>13 Home Economics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14 Agricultural Science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15 Art  Design or Craftwork Option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br>
                        <a:rPr lang="en-IE" sz="1600" dirty="0">
                          <a:solidFill>
                            <a:srgbClr val="000000"/>
                          </a:solidFill>
                        </a:rPr>
                      </a:br>
                      <a:r>
                        <a:rPr lang="en-IE" sz="1600" dirty="0">
                          <a:solidFill>
                            <a:srgbClr val="000000"/>
                          </a:solidFill>
                        </a:rPr>
                        <a:t>16 Music </a:t>
                      </a:r>
                      <a:r>
                        <a:rPr lang="en-IE" sz="1600" b="1" dirty="0">
                          <a:solidFill>
                            <a:srgbClr val="000000"/>
                          </a:solidFill>
                        </a:rPr>
                        <a:t>and </a:t>
                      </a:r>
                      <a:r>
                        <a:rPr lang="en-IE" sz="1600" dirty="0">
                          <a:solidFill>
                            <a:srgbClr val="000000"/>
                          </a:solidFill>
                        </a:rPr>
                        <a:t>Accounting </a:t>
                      </a:r>
                      <a:r>
                        <a:rPr lang="en-IE" sz="1600" b="1" dirty="0">
                          <a:solidFill>
                            <a:srgbClr val="000000"/>
                          </a:solidFill>
                        </a:rPr>
                        <a:t>or </a:t>
                      </a:r>
                      <a:r>
                        <a:rPr lang="en-IE" sz="1600" dirty="0">
                          <a:solidFill>
                            <a:srgbClr val="000000"/>
                          </a:solidFill>
                        </a:rPr>
                        <a:t>Business </a:t>
                      </a:r>
                      <a:r>
                        <a:rPr lang="en-IE" sz="1600" b="1" dirty="0">
                          <a:solidFill>
                            <a:srgbClr val="000000"/>
                          </a:solidFill>
                        </a:rPr>
                        <a:t>or</a:t>
                      </a:r>
                      <a:r>
                        <a:rPr lang="en-IE" sz="1600" dirty="0">
                          <a:solidFill>
                            <a:srgbClr val="000000"/>
                          </a:solidFill>
                        </a:rPr>
                        <a:t> Economics</a:t>
                      </a:r>
                      <a:endParaRPr lang="en-IE" sz="1600" dirty="0"/>
                    </a:p>
                  </a:txBody>
                  <a:tcPr marL="47625" marR="47625" marT="47625" marB="47625" anchor="ctr">
                    <a:lnL w="9525" cap="flat" cmpd="sng" algn="ctr">
                      <a:solidFill>
                        <a:srgbClr val="DDDDDD"/>
                      </a:solidFill>
                      <a:prstDash val="dot"/>
                      <a:round/>
                      <a:headEnd type="none" w="med" len="med"/>
                      <a:tailEnd type="none" w="med" len="med"/>
                    </a:lnL>
                    <a:lnR w="9525" cap="flat" cmpd="sng" algn="ctr">
                      <a:solidFill>
                        <a:srgbClr val="DDDDDD"/>
                      </a:solidFill>
                      <a:prstDash val="dot"/>
                      <a:round/>
                      <a:headEnd type="none" w="med" len="med"/>
                      <a:tailEnd type="none" w="med" len="med"/>
                    </a:lnR>
                    <a:lnT w="9525" cap="flat" cmpd="sng" algn="ctr">
                      <a:solidFill>
                        <a:srgbClr val="DDDDDD"/>
                      </a:solidFill>
                      <a:prstDash val="dot"/>
                      <a:round/>
                      <a:headEnd type="none" w="med" len="med"/>
                      <a:tailEnd type="none" w="med" len="med"/>
                    </a:lnT>
                    <a:lnB w="9525" cap="flat" cmpd="sng" algn="ctr">
                      <a:solidFill>
                        <a:srgbClr val="DDDDDD"/>
                      </a:solidFill>
                      <a:prstDash val="dot"/>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3628202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solidFill>
                  <a:schemeClr val="tx1"/>
                </a:solidFill>
              </a:rPr>
              <a:t>Junior Cycle</a:t>
            </a:r>
            <a:r>
              <a:rPr lang="en-IE" dirty="0" smtClean="0">
                <a:solidFill>
                  <a:schemeClr val="tx1"/>
                </a:solidFill>
                <a:sym typeface="Wingdings" pitchFamily="2" charset="2"/>
              </a:rPr>
              <a:t> Senior Cycle</a:t>
            </a:r>
            <a:endParaRPr lang="en-IE" dirty="0">
              <a:solidFill>
                <a:schemeClr val="tx1"/>
              </a:solidFill>
            </a:endParaRPr>
          </a:p>
        </p:txBody>
      </p:sp>
      <p:sp>
        <p:nvSpPr>
          <p:cNvPr id="3" name="Content Placeholder 2"/>
          <p:cNvSpPr>
            <a:spLocks noGrp="1"/>
          </p:cNvSpPr>
          <p:nvPr>
            <p:ph sz="quarter" idx="1"/>
          </p:nvPr>
        </p:nvSpPr>
        <p:spPr/>
        <p:txBody>
          <a:bodyPr>
            <a:normAutofit fontScale="40000" lnSpcReduction="20000"/>
          </a:bodyPr>
          <a:lstStyle/>
          <a:p>
            <a:r>
              <a:rPr lang="en-IE" sz="4200" dirty="0" smtClean="0"/>
              <a:t>Business</a:t>
            </a:r>
            <a:r>
              <a:rPr lang="en-IE" sz="4200" dirty="0" smtClean="0">
                <a:sym typeface="Wingdings" pitchFamily="2" charset="2"/>
              </a:rPr>
              <a:t> </a:t>
            </a:r>
          </a:p>
          <a:p>
            <a:pPr lvl="1"/>
            <a:r>
              <a:rPr lang="en-IE" sz="4200" dirty="0" smtClean="0">
                <a:sym typeface="Wingdings" pitchFamily="2" charset="2"/>
              </a:rPr>
              <a:t>Accounting</a:t>
            </a:r>
          </a:p>
          <a:p>
            <a:pPr lvl="1"/>
            <a:r>
              <a:rPr lang="en-IE" sz="4200" dirty="0" smtClean="0">
                <a:sym typeface="Wingdings" pitchFamily="2" charset="2"/>
              </a:rPr>
              <a:t>Economics</a:t>
            </a:r>
          </a:p>
          <a:p>
            <a:pPr lvl="1"/>
            <a:r>
              <a:rPr lang="en-IE" sz="4200" dirty="0" smtClean="0">
                <a:sym typeface="Wingdings" pitchFamily="2" charset="2"/>
              </a:rPr>
              <a:t>Business</a:t>
            </a:r>
            <a:endParaRPr lang="en-IE" sz="4200" dirty="0" smtClean="0"/>
          </a:p>
          <a:p>
            <a:r>
              <a:rPr lang="en-IE" sz="4200" dirty="0" smtClean="0"/>
              <a:t>Science</a:t>
            </a:r>
            <a:r>
              <a:rPr lang="en-IE" sz="4200" dirty="0" smtClean="0">
                <a:sym typeface="Wingdings" pitchFamily="2" charset="2"/>
              </a:rPr>
              <a:t> </a:t>
            </a:r>
          </a:p>
          <a:p>
            <a:pPr lvl="1"/>
            <a:r>
              <a:rPr lang="en-IE" sz="4200" dirty="0" smtClean="0">
                <a:sym typeface="Wingdings" pitchFamily="2" charset="2"/>
              </a:rPr>
              <a:t>Biology</a:t>
            </a:r>
          </a:p>
          <a:p>
            <a:pPr lvl="1"/>
            <a:r>
              <a:rPr lang="en-IE" sz="4200" dirty="0" smtClean="0">
                <a:sym typeface="Wingdings" pitchFamily="2" charset="2"/>
              </a:rPr>
              <a:t>Chemistry</a:t>
            </a:r>
          </a:p>
          <a:p>
            <a:pPr lvl="1"/>
            <a:r>
              <a:rPr lang="en-IE" sz="4200" dirty="0" smtClean="0">
                <a:sym typeface="Wingdings" pitchFamily="2" charset="2"/>
              </a:rPr>
              <a:t>Physics</a:t>
            </a:r>
          </a:p>
          <a:p>
            <a:pPr lvl="1"/>
            <a:r>
              <a:rPr lang="en-IE" sz="4200" dirty="0" smtClean="0">
                <a:sym typeface="Wingdings" pitchFamily="2" charset="2"/>
              </a:rPr>
              <a:t>Agricultural Science</a:t>
            </a:r>
          </a:p>
          <a:p>
            <a:pPr>
              <a:buNone/>
            </a:pPr>
            <a:endParaRPr lang="en-IE" sz="4200" dirty="0" smtClean="0"/>
          </a:p>
          <a:p>
            <a:r>
              <a:rPr lang="en-IE" sz="4200" dirty="0" smtClean="0"/>
              <a:t>Materials  Technology Wood = Woodwork</a:t>
            </a:r>
            <a:r>
              <a:rPr lang="en-IE" sz="4200" dirty="0" smtClean="0">
                <a:sym typeface="Wingdings" pitchFamily="2" charset="2"/>
              </a:rPr>
              <a:t></a:t>
            </a:r>
          </a:p>
          <a:p>
            <a:pPr lvl="1"/>
            <a:r>
              <a:rPr lang="en-IE" sz="4200" dirty="0" smtClean="0"/>
              <a:t>Construction Studies</a:t>
            </a:r>
          </a:p>
          <a:p>
            <a:r>
              <a:rPr lang="en-IE" sz="4200" dirty="0" smtClean="0"/>
              <a:t>Technical Graphics (TG)</a:t>
            </a:r>
          </a:p>
          <a:p>
            <a:pPr lvl="1"/>
            <a:r>
              <a:rPr lang="en-IE" sz="4200" dirty="0" smtClean="0"/>
              <a:t>Design &amp; Communication Graphics </a:t>
            </a:r>
          </a:p>
          <a:p>
            <a:pPr>
              <a:buNone/>
            </a:pPr>
            <a:endParaRPr lang="en-IE" sz="4200" dirty="0" smtClean="0"/>
          </a:p>
          <a:p>
            <a:r>
              <a:rPr lang="en-IE" sz="4200" dirty="0" smtClean="0"/>
              <a:t>Metalwork</a:t>
            </a:r>
            <a:r>
              <a:rPr lang="en-IE" sz="4200" dirty="0" smtClean="0">
                <a:sym typeface="Wingdings" pitchFamily="2" charset="2"/>
              </a:rPr>
              <a:t></a:t>
            </a:r>
          </a:p>
          <a:p>
            <a:pPr lvl="1"/>
            <a:r>
              <a:rPr lang="en-IE" sz="4200" dirty="0" smtClean="0"/>
              <a:t>Engineering</a:t>
            </a:r>
          </a:p>
          <a:p>
            <a:endParaRPr lang="en-IE" dirty="0"/>
          </a:p>
        </p:txBody>
      </p:sp>
    </p:spTree>
    <p:extLst>
      <p:ext uri="{BB962C8B-B14F-4D97-AF65-F5344CB8AC3E}">
        <p14:creationId xmlns:p14="http://schemas.microsoft.com/office/powerpoint/2010/main" val="253649468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normAutofit fontScale="92500" lnSpcReduction="10000"/>
          </a:bodyPr>
          <a:lstStyle>
            <a:lvl1pPr>
              <a:defRPr sz="2800">
                <a:solidFill>
                  <a:schemeClr val="tx1"/>
                </a:solidFill>
                <a:latin typeface="Arial" charset="0"/>
              </a:defRPr>
            </a:lvl1pPr>
            <a:lvl2pPr>
              <a:defRPr sz="2400">
                <a:solidFill>
                  <a:schemeClr val="tx1"/>
                </a:solidFill>
                <a:latin typeface="Arial" charset="0"/>
              </a:defRPr>
            </a:lvl2pPr>
            <a:lvl3pPr>
              <a:defRPr sz="2000">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eaLnBrk="0" hangingPunct="0">
              <a:defRPr>
                <a:solidFill>
                  <a:schemeClr val="tx1"/>
                </a:solidFill>
                <a:latin typeface="Arial" charset="0"/>
              </a:defRPr>
            </a:lvl6pPr>
            <a:lvl7pPr eaLnBrk="0" hangingPunct="0">
              <a:defRPr>
                <a:solidFill>
                  <a:schemeClr val="tx1"/>
                </a:solidFill>
                <a:latin typeface="Arial" charset="0"/>
              </a:defRPr>
            </a:lvl7pPr>
            <a:lvl8pPr eaLnBrk="0" hangingPunct="0">
              <a:defRPr>
                <a:solidFill>
                  <a:schemeClr val="tx1"/>
                </a:solidFill>
                <a:latin typeface="Arial" charset="0"/>
              </a:defRPr>
            </a:lvl8pPr>
            <a:lvl9pPr eaLnBrk="0" hangingPunct="0">
              <a:defRPr>
                <a:solidFill>
                  <a:schemeClr val="tx1"/>
                </a:solidFill>
                <a:latin typeface="Arial" charset="0"/>
              </a:defRPr>
            </a:lvl9pPr>
          </a:lstStyle>
          <a:p>
            <a:fld id="{B3630DE3-30E3-407A-8C4F-A34D35204AA2}" type="slidenum">
              <a:rPr lang="en-GB" altLang="en-US" sz="2600" smtClean="0">
                <a:solidFill>
                  <a:schemeClr val="bg1"/>
                </a:solidFill>
              </a:rPr>
              <a:pPr/>
              <a:t>22</a:t>
            </a:fld>
            <a:endParaRPr lang="en-GB" altLang="en-US" sz="2600">
              <a:solidFill>
                <a:schemeClr val="bg1"/>
              </a:solidFill>
            </a:endParaRPr>
          </a:p>
        </p:txBody>
      </p:sp>
      <p:sp>
        <p:nvSpPr>
          <p:cNvPr id="5123" name="AutoShape 2"/>
          <p:cNvSpPr>
            <a:spLocks noGrp="1" noChangeArrowheads="1"/>
          </p:cNvSpPr>
          <p:nvPr>
            <p:ph type="title"/>
          </p:nvPr>
        </p:nvSpPr>
        <p:spPr/>
        <p:txBody>
          <a:bodyPr>
            <a:normAutofit/>
          </a:bodyPr>
          <a:lstStyle/>
          <a:p>
            <a:pPr eaLnBrk="1" hangingPunct="1"/>
            <a:r>
              <a:rPr lang="en-GB" altLang="en-US" dirty="0" smtClean="0"/>
              <a:t>Some </a:t>
            </a:r>
            <a:r>
              <a:rPr lang="en-GB" altLang="en-US" dirty="0"/>
              <a:t>Post Leaving Certificate Options</a:t>
            </a:r>
          </a:p>
        </p:txBody>
      </p:sp>
      <p:sp>
        <p:nvSpPr>
          <p:cNvPr id="5124" name="Rectangle 3"/>
          <p:cNvSpPr>
            <a:spLocks noGrp="1" noChangeArrowheads="1"/>
          </p:cNvSpPr>
          <p:nvPr>
            <p:ph type="body" idx="1"/>
          </p:nvPr>
        </p:nvSpPr>
        <p:spPr/>
        <p:txBody>
          <a:bodyPr>
            <a:normAutofit lnSpcReduction="10000"/>
          </a:bodyPr>
          <a:lstStyle/>
          <a:p>
            <a:pPr eaLnBrk="1" hangingPunct="1"/>
            <a:r>
              <a:rPr lang="en-GB" altLang="en-US" dirty="0"/>
              <a:t>University</a:t>
            </a:r>
          </a:p>
          <a:p>
            <a:pPr eaLnBrk="1" hangingPunct="1"/>
            <a:r>
              <a:rPr lang="en-GB" altLang="en-US" dirty="0"/>
              <a:t>Institute of Technology (IT)</a:t>
            </a:r>
          </a:p>
          <a:p>
            <a:pPr eaLnBrk="1" hangingPunct="1"/>
            <a:r>
              <a:rPr lang="en-GB" altLang="en-US" dirty="0"/>
              <a:t>College of Further Education (FET Colleges</a:t>
            </a:r>
            <a:r>
              <a:rPr lang="en-GB" altLang="en-US" dirty="0" smtClean="0"/>
              <a:t>)</a:t>
            </a:r>
          </a:p>
          <a:p>
            <a:pPr lvl="1"/>
            <a:r>
              <a:rPr lang="en-GB" altLang="en-US" dirty="0" smtClean="0"/>
              <a:t>Also known as PLC Courses. </a:t>
            </a:r>
          </a:p>
          <a:p>
            <a:pPr lvl="1"/>
            <a:r>
              <a:rPr lang="en-GB" altLang="en-US" dirty="0" smtClean="0"/>
              <a:t>Direct entry</a:t>
            </a:r>
          </a:p>
          <a:p>
            <a:pPr lvl="1"/>
            <a:r>
              <a:rPr lang="en-GB" altLang="en-US" dirty="0"/>
              <a:t>N</a:t>
            </a:r>
            <a:r>
              <a:rPr lang="en-GB" altLang="en-US" dirty="0" smtClean="0"/>
              <a:t>o points</a:t>
            </a:r>
          </a:p>
          <a:p>
            <a:pPr lvl="1"/>
            <a:r>
              <a:rPr lang="en-GB" altLang="en-US" dirty="0"/>
              <a:t>I</a:t>
            </a:r>
            <a:r>
              <a:rPr lang="en-GB" altLang="en-US" dirty="0" smtClean="0"/>
              <a:t>nterview</a:t>
            </a:r>
            <a:endParaRPr lang="en-GB" altLang="en-US" dirty="0"/>
          </a:p>
          <a:p>
            <a:pPr eaLnBrk="1" hangingPunct="1"/>
            <a:r>
              <a:rPr lang="en-GB" altLang="en-US" dirty="0" smtClean="0"/>
              <a:t>Apprenticeship</a:t>
            </a:r>
          </a:p>
          <a:p>
            <a:pPr lvl="1"/>
            <a:r>
              <a:rPr lang="en-GB" altLang="en-US" dirty="0" smtClean="0"/>
              <a:t>Direct Application</a:t>
            </a:r>
          </a:p>
          <a:p>
            <a:pPr lvl="1"/>
            <a:r>
              <a:rPr lang="en-GB" altLang="en-US" dirty="0" smtClean="0"/>
              <a:t>Possible aptitude tests/assessments</a:t>
            </a:r>
            <a:endParaRPr lang="en-GB" altLang="en-US" dirty="0"/>
          </a:p>
          <a:p>
            <a:pPr eaLnBrk="1" hangingPunct="1"/>
            <a:r>
              <a:rPr lang="en-GB" altLang="en-US" dirty="0"/>
              <a:t>Work</a:t>
            </a:r>
          </a:p>
        </p:txBody>
      </p:sp>
    </p:spTree>
    <p:extLst>
      <p:ext uri="{BB962C8B-B14F-4D97-AF65-F5344CB8AC3E}">
        <p14:creationId xmlns:p14="http://schemas.microsoft.com/office/powerpoint/2010/main" val="131676438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E" sz="4000" b="1" dirty="0" smtClean="0"/>
              <a:t>Universities and ITs</a:t>
            </a:r>
            <a:endParaRPr lang="en-IE" sz="4000" b="1" dirty="0"/>
          </a:p>
        </p:txBody>
      </p:sp>
      <p:sp>
        <p:nvSpPr>
          <p:cNvPr id="6" name="Content Placeholder 5"/>
          <p:cNvSpPr>
            <a:spLocks noGrp="1"/>
          </p:cNvSpPr>
          <p:nvPr>
            <p:ph sz="quarter" idx="1"/>
          </p:nvPr>
        </p:nvSpPr>
        <p:spPr/>
        <p:txBody>
          <a:bodyPr>
            <a:normAutofit/>
          </a:bodyPr>
          <a:lstStyle/>
          <a:p>
            <a:pPr>
              <a:buNone/>
            </a:pPr>
            <a:r>
              <a:rPr lang="en-IE" sz="4000" b="1" dirty="0" smtClean="0"/>
              <a:t>CAO System</a:t>
            </a:r>
          </a:p>
          <a:p>
            <a:pPr lvl="1"/>
            <a:r>
              <a:rPr lang="en-IE" sz="3500" dirty="0" smtClean="0"/>
              <a:t>Points </a:t>
            </a:r>
          </a:p>
          <a:p>
            <a:pPr lvl="1"/>
            <a:r>
              <a:rPr lang="en-IE" sz="3500" dirty="0" smtClean="0"/>
              <a:t>Entry Requirements</a:t>
            </a:r>
          </a:p>
          <a:p>
            <a:pPr lvl="2"/>
            <a:r>
              <a:rPr lang="en-IE" sz="3300" dirty="0" smtClean="0">
                <a:sym typeface="Wingdings" pitchFamily="2" charset="2"/>
              </a:rPr>
              <a:t>General Entry Requirements  </a:t>
            </a:r>
          </a:p>
          <a:p>
            <a:pPr lvl="2"/>
            <a:r>
              <a:rPr lang="en-IE" sz="3300" dirty="0" smtClean="0">
                <a:sym typeface="Wingdings" pitchFamily="2" charset="2"/>
              </a:rPr>
              <a:t>Specific Subjects</a:t>
            </a:r>
            <a:endParaRPr lang="en-IE" sz="2600" dirty="0"/>
          </a:p>
        </p:txBody>
      </p:sp>
    </p:spTree>
    <p:extLst>
      <p:ext uri="{BB962C8B-B14F-4D97-AF65-F5344CB8AC3E}">
        <p14:creationId xmlns:p14="http://schemas.microsoft.com/office/powerpoint/2010/main" val="273790619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E" sz="4400" b="1" dirty="0" smtClean="0"/>
              <a:t>Points </a:t>
            </a:r>
            <a:endParaRPr lang="en-IE" sz="4400" b="1" dirty="0"/>
          </a:p>
        </p:txBody>
      </p:sp>
      <p:sp>
        <p:nvSpPr>
          <p:cNvPr id="3" name="Content Placeholder 2"/>
          <p:cNvSpPr>
            <a:spLocks noGrp="1"/>
          </p:cNvSpPr>
          <p:nvPr>
            <p:ph sz="half" idx="1"/>
          </p:nvPr>
        </p:nvSpPr>
        <p:spPr/>
        <p:txBody>
          <a:bodyPr>
            <a:normAutofit/>
          </a:bodyPr>
          <a:lstStyle/>
          <a:p>
            <a:r>
              <a:rPr lang="en-IE" sz="3600" b="1" dirty="0" smtClean="0"/>
              <a:t>  Six best subjects</a:t>
            </a:r>
          </a:p>
          <a:p>
            <a:r>
              <a:rPr lang="en-IE" sz="3600" b="1" dirty="0" smtClean="0"/>
              <a:t>  All worth the same except:</a:t>
            </a:r>
          </a:p>
          <a:p>
            <a:pPr lvl="1"/>
            <a:r>
              <a:rPr lang="en-IE" sz="3600" b="1" dirty="0" smtClean="0"/>
              <a:t> 	H.L. 	Maths 	</a:t>
            </a:r>
          </a:p>
          <a:p>
            <a:pPr lvl="1"/>
            <a:r>
              <a:rPr lang="en-IE" sz="3600" b="1" dirty="0"/>
              <a:t> </a:t>
            </a:r>
            <a:r>
              <a:rPr lang="en-IE" sz="3600" b="1" dirty="0" smtClean="0"/>
              <a:t>  LCVP </a:t>
            </a:r>
            <a:endParaRPr lang="en-IE" sz="3600" b="1" dirty="0"/>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372100" y="1807369"/>
            <a:ext cx="2895600" cy="3810000"/>
          </a:xfrm>
        </p:spPr>
      </p:pic>
    </p:spTree>
    <p:extLst>
      <p:ext uri="{BB962C8B-B14F-4D97-AF65-F5344CB8AC3E}">
        <p14:creationId xmlns:p14="http://schemas.microsoft.com/office/powerpoint/2010/main" val="407587488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0" y="1628775"/>
            <a:ext cx="9144000" cy="5715000"/>
          </a:xfrm>
        </p:spPr>
        <p:txBody>
          <a:bodyPr/>
          <a:lstStyle/>
          <a:p>
            <a:pPr eaLnBrk="1" hangingPunct="1"/>
            <a:r>
              <a:rPr lang="en-IE" dirty="0" smtClean="0"/>
              <a:t>Points are allocated for the six best grades </a:t>
            </a:r>
          </a:p>
          <a:p>
            <a:pPr eaLnBrk="1" hangingPunct="1"/>
            <a:r>
              <a:rPr lang="en-IE" dirty="0" smtClean="0"/>
              <a:t>Points must be achieved in one sitting of the Leaving Certificate</a:t>
            </a:r>
          </a:p>
          <a:p>
            <a:pPr eaLnBrk="1" hangingPunct="1"/>
            <a:r>
              <a:rPr lang="en-IE" dirty="0" smtClean="0"/>
              <a:t>Entry to a course will be granted to those who have highest points</a:t>
            </a:r>
          </a:p>
          <a:p>
            <a:pPr eaLnBrk="1" hangingPunct="1"/>
            <a:r>
              <a:rPr lang="en-IE" dirty="0" smtClean="0"/>
              <a:t>Colleges do not set the points rather the number of places</a:t>
            </a:r>
            <a:r>
              <a:rPr lang="en-IE" dirty="0" smtClean="0">
                <a:sym typeface="Wingdings" pitchFamily="2" charset="2"/>
              </a:rPr>
              <a:t> supply &amp; demand</a:t>
            </a:r>
            <a:endParaRPr lang="en-IE" dirty="0" smtClean="0"/>
          </a:p>
          <a:p>
            <a:pPr eaLnBrk="1" hangingPunct="1"/>
            <a:r>
              <a:rPr lang="en-IE" dirty="0" smtClean="0"/>
              <a:t>The points reflect the results of the students and the number of places available in the college in that year</a:t>
            </a:r>
          </a:p>
          <a:p>
            <a:pPr eaLnBrk="1" hangingPunct="1"/>
            <a:endParaRPr lang="en-GB" b="1" dirty="0" smtClean="0"/>
          </a:p>
        </p:txBody>
      </p:sp>
      <p:sp>
        <p:nvSpPr>
          <p:cNvPr id="13314" name="Rectangle 2"/>
          <p:cNvSpPr>
            <a:spLocks noGrp="1" noChangeArrowheads="1"/>
          </p:cNvSpPr>
          <p:nvPr>
            <p:ph type="title"/>
          </p:nvPr>
        </p:nvSpPr>
        <p:spPr>
          <a:xfrm>
            <a:off x="0" y="0"/>
            <a:ext cx="9144000" cy="1295400"/>
          </a:xfrm>
          <a:solidFill>
            <a:schemeClr val="accent2">
              <a:lumMod val="60000"/>
              <a:lumOff val="40000"/>
            </a:schemeClr>
          </a:solidFill>
        </p:spPr>
        <p:txBody>
          <a:bodyPr/>
          <a:lstStyle/>
          <a:p>
            <a:pPr algn="ctr" eaLnBrk="1" fontAlgn="auto" hangingPunct="1">
              <a:spcAft>
                <a:spcPts val="0"/>
              </a:spcAft>
              <a:defRPr/>
            </a:pPr>
            <a:r>
              <a:rPr lang="en-IE" sz="6500" dirty="0" smtClean="0"/>
              <a:t>Points</a:t>
            </a:r>
            <a:endParaRPr lang="en-GB" sz="6500" dirty="0" smtClean="0"/>
          </a:p>
        </p:txBody>
      </p:sp>
      <p:pic>
        <p:nvPicPr>
          <p:cNvPr id="16388" name="Picture 4" descr="C:\Documents and Settings\ecathain\Local Settings\Temporary Internet Files\Content.IE5\PQ4Y5JR8\MC900439262[1].jpg"/>
          <p:cNvPicPr>
            <a:picLocks noChangeAspect="1" noChangeArrowheads="1"/>
          </p:cNvPicPr>
          <p:nvPr/>
        </p:nvPicPr>
        <p:blipFill>
          <a:blip r:embed="rId3" cstate="print"/>
          <a:srcRect/>
          <a:stretch>
            <a:fillRect/>
          </a:stretch>
        </p:blipFill>
        <p:spPr bwMode="auto">
          <a:xfrm rot="920711">
            <a:off x="7033234" y="-26569"/>
            <a:ext cx="1893927" cy="1893927"/>
          </a:xfrm>
          <a:prstGeom prst="rect">
            <a:avLst/>
          </a:prstGeom>
          <a:ln>
            <a:noFill/>
          </a:ln>
          <a:effectLst>
            <a:softEdge rad="112500"/>
          </a:effectLst>
        </p:spPr>
      </p:pic>
    </p:spTree>
    <p:extLst>
      <p:ext uri="{BB962C8B-B14F-4D97-AF65-F5344CB8AC3E}">
        <p14:creationId xmlns:p14="http://schemas.microsoft.com/office/powerpoint/2010/main" val="2147385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
            </a:r>
            <a:br>
              <a:rPr lang="en-IE" dirty="0" smtClean="0"/>
            </a:br>
            <a:r>
              <a:rPr lang="en-IE" dirty="0" smtClean="0"/>
              <a:t/>
            </a:r>
            <a:br>
              <a:rPr lang="en-IE" dirty="0" smtClean="0"/>
            </a:br>
            <a:r>
              <a:rPr lang="en-IE" dirty="0" smtClean="0"/>
              <a:t>New Points System August 2017</a:t>
            </a:r>
            <a:endParaRPr lang="en-IE" dirty="0"/>
          </a:p>
        </p:txBody>
      </p:sp>
      <p:pic>
        <p:nvPicPr>
          <p:cNvPr id="74753" name="Picture 1"/>
          <p:cNvPicPr>
            <a:picLocks noGrp="1" noChangeAspect="1" noChangeArrowheads="1"/>
          </p:cNvPicPr>
          <p:nvPr>
            <p:ph sz="half" idx="1"/>
          </p:nvPr>
        </p:nvPicPr>
        <p:blipFill>
          <a:blip r:embed="rId3" cstate="print"/>
          <a:stretch>
            <a:fillRect/>
          </a:stretch>
        </p:blipFill>
        <p:spPr bwMode="auto">
          <a:xfrm>
            <a:off x="301625" y="1834305"/>
            <a:ext cx="4038600" cy="3756127"/>
          </a:xfrm>
          <a:prstGeom prst="rect">
            <a:avLst/>
          </a:prstGeom>
          <a:noFill/>
          <a:ln w="9525">
            <a:noFill/>
            <a:miter lim="800000"/>
            <a:headEnd/>
            <a:tailEnd/>
          </a:ln>
        </p:spPr>
      </p:pic>
      <p:pic>
        <p:nvPicPr>
          <p:cNvPr id="5" name="Content Placeholder 4" descr="http://hbii.www.careersportal.ie/mce/plugins/filemanager/files/DH/LCVP.JPG"/>
          <p:cNvPicPr>
            <a:picLocks noGrp="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2645569"/>
            <a:ext cx="3200400" cy="2133600"/>
          </a:xfrm>
          <a:prstGeom prst="rect">
            <a:avLst/>
          </a:prstGeom>
          <a:noFill/>
          <a:ln>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Maths</a:t>
            </a:r>
            <a:endParaRPr lang="en-IE" dirty="0"/>
          </a:p>
        </p:txBody>
      </p:sp>
      <p:sp>
        <p:nvSpPr>
          <p:cNvPr id="3" name="Content Placeholder 2"/>
          <p:cNvSpPr>
            <a:spLocks noGrp="1"/>
          </p:cNvSpPr>
          <p:nvPr>
            <p:ph sz="quarter" idx="1"/>
          </p:nvPr>
        </p:nvSpPr>
        <p:spPr/>
        <p:txBody>
          <a:bodyPr>
            <a:normAutofit/>
          </a:bodyPr>
          <a:lstStyle/>
          <a:p>
            <a:r>
              <a:rPr lang="en-IE" dirty="0" smtClean="0"/>
              <a:t>25 bonus points will continue to be awarded for Higher Level Mathematics for H6 grades (40%) and above.</a:t>
            </a:r>
          </a:p>
          <a:p>
            <a:endParaRPr lang="en-IE" dirty="0" smtClean="0"/>
          </a:p>
          <a:p>
            <a:r>
              <a:rPr lang="en-IE" dirty="0" smtClean="0"/>
              <a:t>Foundation Level Mathematics: Universities do not award points for Foundation Level.  Be very careful with Foundation Level as it is only accepted for a few courses.</a:t>
            </a:r>
          </a:p>
          <a:p>
            <a:pPr marL="0" indent="0">
              <a:buNone/>
            </a:pPr>
            <a:endParaRPr lang="en-IE"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IE" sz="4000" b="1" dirty="0" smtClean="0"/>
              <a:t>Option Subjects</a:t>
            </a:r>
            <a:endParaRPr lang="en-IE" sz="4000" b="1" dirty="0"/>
          </a:p>
        </p:txBody>
      </p:sp>
      <p:sp>
        <p:nvSpPr>
          <p:cNvPr id="6" name="Content Placeholder 5"/>
          <p:cNvSpPr>
            <a:spLocks noGrp="1"/>
          </p:cNvSpPr>
          <p:nvPr>
            <p:ph sz="quarter" idx="1"/>
          </p:nvPr>
        </p:nvSpPr>
        <p:spPr/>
        <p:txBody>
          <a:bodyPr>
            <a:normAutofit fontScale="85000" lnSpcReduction="20000"/>
          </a:bodyPr>
          <a:lstStyle/>
          <a:p>
            <a:r>
              <a:rPr lang="en-IE" sz="4000" b="1" dirty="0" smtClean="0"/>
              <a:t>Think ahead to the next step</a:t>
            </a:r>
          </a:p>
          <a:p>
            <a:r>
              <a:rPr lang="en-IE" sz="4000" b="1" dirty="0" smtClean="0"/>
              <a:t>Keep options open for 3</a:t>
            </a:r>
            <a:r>
              <a:rPr lang="en-IE" sz="4000" b="1" baseline="30000" dirty="0" smtClean="0"/>
              <a:t>rd</a:t>
            </a:r>
            <a:r>
              <a:rPr lang="en-IE" sz="4000" b="1" dirty="0" smtClean="0"/>
              <a:t> level</a:t>
            </a:r>
          </a:p>
          <a:p>
            <a:pPr marL="0" indent="0">
              <a:buNone/>
            </a:pPr>
            <a:endParaRPr lang="en-IE" sz="4000" b="1" dirty="0" smtClean="0"/>
          </a:p>
          <a:p>
            <a:r>
              <a:rPr lang="en-IE" sz="4000" b="1" dirty="0" smtClean="0"/>
              <a:t> College entry in the Republic of Ireland = CAO System: </a:t>
            </a:r>
          </a:p>
          <a:p>
            <a:pPr lvl="1"/>
            <a:r>
              <a:rPr lang="en-IE" sz="3500" dirty="0" smtClean="0"/>
              <a:t>Points </a:t>
            </a:r>
          </a:p>
          <a:p>
            <a:pPr lvl="1"/>
            <a:r>
              <a:rPr lang="en-IE" sz="3500" dirty="0" smtClean="0"/>
              <a:t>Entry Requirements</a:t>
            </a:r>
          </a:p>
          <a:p>
            <a:pPr lvl="2"/>
            <a:r>
              <a:rPr lang="en-IE" sz="3300" dirty="0" smtClean="0">
                <a:sym typeface="Wingdings" pitchFamily="2" charset="2"/>
              </a:rPr>
              <a:t>General Entry Requirements  </a:t>
            </a:r>
          </a:p>
          <a:p>
            <a:pPr lvl="2"/>
            <a:r>
              <a:rPr lang="en-IE" sz="3300" dirty="0" smtClean="0">
                <a:sym typeface="Wingdings" pitchFamily="2" charset="2"/>
              </a:rPr>
              <a:t>Specific Subjects</a:t>
            </a:r>
            <a:endParaRPr lang="en-IE" sz="2600" dirty="0"/>
          </a:p>
        </p:txBody>
      </p:sp>
    </p:spTree>
    <p:extLst>
      <p:ext uri="{BB962C8B-B14F-4D97-AF65-F5344CB8AC3E}">
        <p14:creationId xmlns:p14="http://schemas.microsoft.com/office/powerpoint/2010/main" val="51994456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y</a:t>
            </a:r>
            <a:endParaRPr lang="en-IE"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07505" y="332656"/>
            <a:ext cx="8784976" cy="6120680"/>
          </a:xfrm>
        </p:spPr>
      </p:pic>
    </p:spTree>
    <p:extLst>
      <p:ext uri="{BB962C8B-B14F-4D97-AF65-F5344CB8AC3E}">
        <p14:creationId xmlns:p14="http://schemas.microsoft.com/office/powerpoint/2010/main" val="7495620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pPr algn="l">
              <a:buFont typeface="Arial" pitchFamily="34" charset="0"/>
              <a:buChar char="•"/>
            </a:pPr>
            <a:r>
              <a:rPr lang="en-IE" sz="2800" dirty="0" smtClean="0"/>
              <a:t>4</a:t>
            </a:r>
            <a:r>
              <a:rPr lang="en-IE" sz="2800" baseline="30000" dirty="0" smtClean="0"/>
              <a:t>th</a:t>
            </a:r>
            <a:r>
              <a:rPr lang="en-IE" sz="2800" dirty="0" smtClean="0"/>
              <a:t> Year Information</a:t>
            </a:r>
          </a:p>
          <a:p>
            <a:pPr algn="l">
              <a:buFont typeface="Arial" pitchFamily="34" charset="0"/>
              <a:buChar char="•"/>
            </a:pPr>
            <a:r>
              <a:rPr lang="en-IE" sz="2800" dirty="0" smtClean="0"/>
              <a:t>Questions &amp; Answers</a:t>
            </a:r>
          </a:p>
          <a:p>
            <a:pPr algn="l">
              <a:buFont typeface="Arial" pitchFamily="34" charset="0"/>
              <a:buChar char="•"/>
            </a:pPr>
            <a:r>
              <a:rPr lang="en-IE" sz="2800" dirty="0" smtClean="0"/>
              <a:t>TY information</a:t>
            </a:r>
          </a:p>
          <a:p>
            <a:pPr algn="l">
              <a:buFont typeface="Arial" pitchFamily="34" charset="0"/>
              <a:buChar char="•"/>
            </a:pPr>
            <a:r>
              <a:rPr lang="en-IE" sz="2800" dirty="0" smtClean="0"/>
              <a:t>Questions &amp; Answers</a:t>
            </a:r>
            <a:endParaRPr lang="en-IE" sz="2800" dirty="0"/>
          </a:p>
        </p:txBody>
      </p:sp>
      <p:sp>
        <p:nvSpPr>
          <p:cNvPr id="3" name="Title 2"/>
          <p:cNvSpPr>
            <a:spLocks noGrp="1"/>
          </p:cNvSpPr>
          <p:nvPr>
            <p:ph type="title"/>
          </p:nvPr>
        </p:nvSpPr>
        <p:spPr/>
        <p:txBody>
          <a:bodyPr/>
          <a:lstStyle/>
          <a:p>
            <a:r>
              <a:rPr lang="en-IE" dirty="0" smtClean="0"/>
              <a:t>Outline	</a:t>
            </a:r>
            <a:endParaRPr lang="en-IE"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Ladder Approach</a:t>
            </a:r>
            <a:endParaRPr lang="en-IE" dirty="0"/>
          </a:p>
        </p:txBody>
      </p:sp>
      <p:sp>
        <p:nvSpPr>
          <p:cNvPr id="3" name="Content Placeholder 2"/>
          <p:cNvSpPr>
            <a:spLocks noGrp="1"/>
          </p:cNvSpPr>
          <p:nvPr>
            <p:ph sz="half" idx="1"/>
          </p:nvPr>
        </p:nvSpPr>
        <p:spPr/>
        <p:txBody>
          <a:bodyPr>
            <a:normAutofit lnSpcReduction="10000"/>
          </a:bodyPr>
          <a:lstStyle/>
          <a:p>
            <a:r>
              <a:rPr lang="en-IE" sz="4400" dirty="0" smtClean="0"/>
              <a:t>Different General Entry Requirements for each level</a:t>
            </a:r>
          </a:p>
          <a:p>
            <a:r>
              <a:rPr lang="en-IE" sz="4400" dirty="0" smtClean="0"/>
              <a:t>There is a route for everyone</a:t>
            </a:r>
            <a:endParaRPr lang="en-IE" sz="4400"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39" y="1484784"/>
            <a:ext cx="38766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88245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Entry Requirements</a:t>
            </a:r>
            <a:endParaRPr lang="en-IE" dirty="0"/>
          </a:p>
        </p:txBody>
      </p:sp>
      <p:sp>
        <p:nvSpPr>
          <p:cNvPr id="3" name="Content Placeholder 2"/>
          <p:cNvSpPr>
            <a:spLocks noGrp="1"/>
          </p:cNvSpPr>
          <p:nvPr>
            <p:ph sz="quarter" idx="1"/>
          </p:nvPr>
        </p:nvSpPr>
        <p:spPr/>
        <p:txBody>
          <a:bodyPr>
            <a:normAutofit/>
          </a:bodyPr>
          <a:lstStyle/>
          <a:p>
            <a:pPr algn="ctr">
              <a:lnSpc>
                <a:spcPct val="90000"/>
              </a:lnSpc>
              <a:buNone/>
              <a:defRPr/>
            </a:pPr>
            <a:r>
              <a:rPr lang="en-IE" b="1" u="sng" dirty="0" smtClean="0"/>
              <a:t>Level 8 Courses </a:t>
            </a:r>
            <a:r>
              <a:rPr lang="en-IE" sz="1400" b="1" i="1" u="sng" dirty="0" smtClean="0"/>
              <a:t>(in most cases) </a:t>
            </a:r>
            <a:endParaRPr lang="en-IE" sz="1400" b="1" i="1" u="sng" dirty="0"/>
          </a:p>
          <a:p>
            <a:pPr>
              <a:lnSpc>
                <a:spcPct val="90000"/>
              </a:lnSpc>
              <a:buNone/>
              <a:defRPr/>
            </a:pPr>
            <a:r>
              <a:rPr lang="en-IE" sz="2400" dirty="0"/>
              <a:t>6 Subjects: </a:t>
            </a:r>
            <a:r>
              <a:rPr lang="en-IE" sz="2400" dirty="0" smtClean="0"/>
              <a:t>	</a:t>
            </a:r>
            <a:r>
              <a:rPr lang="en-US" sz="2400" dirty="0" smtClean="0">
                <a:solidFill>
                  <a:srgbClr val="172434"/>
                </a:solidFill>
                <a:latin typeface="Helvetica"/>
                <a:ea typeface="Times New Roman" pitchFamily="18" charset="0"/>
                <a:cs typeface="Times New Roman" pitchFamily="18" charset="0"/>
              </a:rPr>
              <a:t>2 H5 and 4 O6/H7 grades</a:t>
            </a:r>
            <a:endParaRPr lang="en-IE" sz="2400" dirty="0"/>
          </a:p>
          <a:p>
            <a:pPr>
              <a:lnSpc>
                <a:spcPct val="90000"/>
              </a:lnSpc>
              <a:buNone/>
              <a:defRPr/>
            </a:pPr>
            <a:r>
              <a:rPr lang="en-IE" sz="2400" dirty="0"/>
              <a:t>	</a:t>
            </a:r>
            <a:r>
              <a:rPr lang="en-IE" sz="2400" dirty="0" smtClean="0"/>
              <a:t>	 </a:t>
            </a:r>
            <a:r>
              <a:rPr lang="en-IE" sz="2400" dirty="0"/>
              <a:t>	</a:t>
            </a:r>
            <a:r>
              <a:rPr lang="en-US" sz="2400" dirty="0" smtClean="0">
                <a:solidFill>
                  <a:srgbClr val="172434"/>
                </a:solidFill>
                <a:latin typeface="Helvetica"/>
                <a:ea typeface="Times New Roman" pitchFamily="18" charset="0"/>
                <a:cs typeface="Times New Roman" pitchFamily="18" charset="0"/>
              </a:rPr>
              <a:t>3 H5 and 3 O6/H7 grades</a:t>
            </a:r>
            <a:endParaRPr lang="en-IE" sz="2400" dirty="0" smtClean="0"/>
          </a:p>
          <a:p>
            <a:pPr>
              <a:lnSpc>
                <a:spcPct val="90000"/>
              </a:lnSpc>
              <a:buNone/>
              <a:defRPr/>
            </a:pPr>
            <a:r>
              <a:rPr lang="en-IE" sz="2400" dirty="0" smtClean="0"/>
              <a:t> </a:t>
            </a:r>
            <a:endParaRPr lang="en-IE" sz="2400" dirty="0"/>
          </a:p>
          <a:p>
            <a:pPr algn="ctr">
              <a:lnSpc>
                <a:spcPct val="90000"/>
              </a:lnSpc>
              <a:buNone/>
              <a:defRPr/>
            </a:pPr>
            <a:r>
              <a:rPr lang="en-IE" b="1" dirty="0"/>
              <a:t>IT’s</a:t>
            </a:r>
            <a:r>
              <a:rPr lang="en-IE" dirty="0"/>
              <a:t> </a:t>
            </a:r>
            <a:r>
              <a:rPr lang="en-IE" b="1" u="sng" dirty="0"/>
              <a:t>Level 6/ 7 </a:t>
            </a:r>
            <a:r>
              <a:rPr lang="en-IE" b="1" u="sng" dirty="0" smtClean="0"/>
              <a:t>courses </a:t>
            </a:r>
            <a:r>
              <a:rPr lang="en-IE" sz="1600" b="1" i="1" u="sng" dirty="0" smtClean="0"/>
              <a:t>(in most cases)</a:t>
            </a:r>
            <a:r>
              <a:rPr lang="en-IE" dirty="0"/>
              <a:t>	</a:t>
            </a:r>
            <a:endParaRPr lang="en-IE" dirty="0" smtClean="0"/>
          </a:p>
          <a:p>
            <a:pPr algn="ctr">
              <a:lnSpc>
                <a:spcPct val="90000"/>
              </a:lnSpc>
              <a:buNone/>
              <a:defRPr/>
            </a:pPr>
            <a:r>
              <a:rPr lang="en-US" sz="2800" dirty="0" smtClean="0">
                <a:solidFill>
                  <a:srgbClr val="172434"/>
                </a:solidFill>
                <a:latin typeface="Helvetica"/>
                <a:ea typeface="Times New Roman" pitchFamily="18" charset="0"/>
                <a:cs typeface="Times New Roman" pitchFamily="18" charset="0"/>
              </a:rPr>
              <a:t>5 O6/H7 grades</a:t>
            </a:r>
            <a:endParaRPr lang="en-IE" dirty="0" smtClean="0"/>
          </a:p>
          <a:p>
            <a:pPr algn="ctr">
              <a:lnSpc>
                <a:spcPct val="90000"/>
              </a:lnSpc>
              <a:buNone/>
              <a:defRPr/>
            </a:pPr>
            <a:endParaRPr lang="en-IE" dirty="0" smtClean="0"/>
          </a:p>
          <a:p>
            <a:pPr algn="ctr">
              <a:lnSpc>
                <a:spcPct val="90000"/>
              </a:lnSpc>
              <a:buNone/>
              <a:defRPr/>
            </a:pPr>
            <a:r>
              <a:rPr lang="en-IE" b="1" u="sng" dirty="0" smtClean="0"/>
              <a:t>Post Leaving Cert Courses</a:t>
            </a:r>
          </a:p>
          <a:p>
            <a:pPr algn="ctr">
              <a:lnSpc>
                <a:spcPct val="90000"/>
              </a:lnSpc>
              <a:buNone/>
              <a:defRPr/>
            </a:pPr>
            <a:r>
              <a:rPr lang="en-IE" dirty="0" smtClean="0"/>
              <a:t>Pass Leaving Cert + Interview</a:t>
            </a:r>
            <a:endParaRPr lang="en-IE" dirty="0"/>
          </a:p>
          <a:p>
            <a:endParaRPr lang="en-IE" dirty="0"/>
          </a:p>
        </p:txBody>
      </p:sp>
    </p:spTree>
    <p:extLst>
      <p:ext uri="{BB962C8B-B14F-4D97-AF65-F5344CB8AC3E}">
        <p14:creationId xmlns:p14="http://schemas.microsoft.com/office/powerpoint/2010/main" val="270249423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General Entry Requirements</a:t>
            </a:r>
            <a:endParaRPr lang="en-IE" dirty="0"/>
          </a:p>
        </p:txBody>
      </p:sp>
      <p:sp>
        <p:nvSpPr>
          <p:cNvPr id="3" name="Content Placeholder 2"/>
          <p:cNvSpPr>
            <a:spLocks noGrp="1"/>
          </p:cNvSpPr>
          <p:nvPr>
            <p:ph sz="half" idx="1"/>
          </p:nvPr>
        </p:nvSpPr>
        <p:spPr/>
        <p:txBody>
          <a:bodyPr>
            <a:normAutofit fontScale="85000" lnSpcReduction="20000"/>
          </a:bodyPr>
          <a:lstStyle/>
          <a:p>
            <a:r>
              <a:rPr lang="en-IE" sz="4000" dirty="0" smtClean="0"/>
              <a:t>For almost all courses:</a:t>
            </a:r>
          </a:p>
          <a:p>
            <a:r>
              <a:rPr lang="en-IE" sz="4000" dirty="0" smtClean="0"/>
              <a:t>English and Maths </a:t>
            </a:r>
          </a:p>
          <a:p>
            <a:r>
              <a:rPr lang="en-IE" sz="4000" dirty="0" smtClean="0"/>
              <a:t>Be careful with Foundation Level</a:t>
            </a:r>
          </a:p>
          <a:p>
            <a:r>
              <a:rPr lang="en-IE" sz="4000" dirty="0" smtClean="0"/>
              <a:t>Think carefully about levels as this affects Entry Requirements</a:t>
            </a:r>
            <a:endParaRPr lang="en-IE" sz="4000" dirty="0"/>
          </a:p>
        </p:txBody>
      </p:sp>
      <p:pic>
        <p:nvPicPr>
          <p:cNvPr id="7170" name="Picture 2" descr="C:\Users\fdaly\AppData\Local\Microsoft\Windows\Temporary Internet Files\Content.IE5\UQUSXK27\MP900341468[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4991100" y="2407825"/>
            <a:ext cx="3657600" cy="260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57529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3600" dirty="0" smtClean="0"/>
              <a:t>Specific Subject Requirements</a:t>
            </a:r>
            <a:endParaRPr lang="en-IE" dirty="0"/>
          </a:p>
        </p:txBody>
      </p:sp>
      <p:sp>
        <p:nvSpPr>
          <p:cNvPr id="3" name="Content Placeholder 2"/>
          <p:cNvSpPr>
            <a:spLocks noGrp="1"/>
          </p:cNvSpPr>
          <p:nvPr>
            <p:ph sz="half" idx="1"/>
          </p:nvPr>
        </p:nvSpPr>
        <p:spPr/>
        <p:txBody>
          <a:bodyPr/>
          <a:lstStyle/>
          <a:p>
            <a:pPr>
              <a:defRPr/>
            </a:pPr>
            <a:r>
              <a:rPr lang="en-US" sz="2800" dirty="0" smtClean="0"/>
              <a:t>It is important to </a:t>
            </a:r>
            <a:r>
              <a:rPr lang="en-US" sz="2800" dirty="0" err="1" smtClean="0"/>
              <a:t>realise</a:t>
            </a:r>
            <a:r>
              <a:rPr lang="en-US" sz="2800" dirty="0" smtClean="0"/>
              <a:t> that choosing your subject options for the Leaving Certificate is different from choosing your career.</a:t>
            </a:r>
          </a:p>
          <a:p>
            <a:pPr>
              <a:defRPr/>
            </a:pPr>
            <a:r>
              <a:rPr lang="en-US" sz="2800" dirty="0" smtClean="0"/>
              <a:t>Required subjects Vs Helpful subjects</a:t>
            </a:r>
          </a:p>
          <a:p>
            <a:endParaRPr lang="en-IE" dirty="0"/>
          </a:p>
        </p:txBody>
      </p:sp>
      <p:pic>
        <p:nvPicPr>
          <p:cNvPr id="5" name="Picture 3" descr="C:\Users\fdaly\AppData\Local\Microsoft\Windows\Temporary Internet Files\Content.IE5\EG7JRZLQ\MP900448691[1].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5255029" y="2671200"/>
            <a:ext cx="3129742" cy="2082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IE" dirty="0" smtClean="0"/>
              <a:t>Required or Helpful? Assumptions…</a:t>
            </a:r>
            <a:endParaRPr lang="en-IE" dirty="0"/>
          </a:p>
        </p:txBody>
      </p:sp>
      <p:sp>
        <p:nvSpPr>
          <p:cNvPr id="9" name="Content Placeholder 8"/>
          <p:cNvSpPr>
            <a:spLocks noGrp="1"/>
          </p:cNvSpPr>
          <p:nvPr>
            <p:ph sz="half" idx="2"/>
          </p:nvPr>
        </p:nvSpPr>
        <p:spPr/>
        <p:txBody>
          <a:bodyPr/>
          <a:lstStyle/>
          <a:p>
            <a:pPr lvl="1">
              <a:defRPr/>
            </a:pPr>
            <a:r>
              <a:rPr lang="en-US" sz="2600" dirty="0" smtClean="0"/>
              <a:t>For example </a:t>
            </a:r>
            <a:endParaRPr lang="en-US" sz="2000" dirty="0" smtClean="0"/>
          </a:p>
          <a:p>
            <a:pPr lvl="1">
              <a:buNone/>
              <a:defRPr/>
            </a:pPr>
            <a:endParaRPr lang="en-US" sz="2400" dirty="0" smtClean="0"/>
          </a:p>
          <a:p>
            <a:pPr lvl="1">
              <a:defRPr/>
            </a:pPr>
            <a:r>
              <a:rPr lang="en-US" sz="2000" dirty="0" smtClean="0"/>
              <a:t>you don’t have to do Engineering in the Leaving Certificate to become an engineer but it will be helpful. However </a:t>
            </a:r>
            <a:r>
              <a:rPr lang="en-US" sz="2000" dirty="0" err="1" smtClean="0"/>
              <a:t>Honours</a:t>
            </a:r>
            <a:r>
              <a:rPr lang="en-US" sz="2000" dirty="0" smtClean="0"/>
              <a:t> </a:t>
            </a:r>
            <a:r>
              <a:rPr lang="en-US" sz="2000" dirty="0" err="1" smtClean="0"/>
              <a:t>Maths</a:t>
            </a:r>
            <a:r>
              <a:rPr lang="en-US" sz="2000" dirty="0" smtClean="0"/>
              <a:t> and Physics are very helpful. (and often essential)</a:t>
            </a:r>
          </a:p>
          <a:p>
            <a:pPr lvl="1">
              <a:defRPr/>
            </a:pPr>
            <a:endParaRPr lang="en-GB" sz="2000" dirty="0" smtClean="0"/>
          </a:p>
          <a:p>
            <a:endParaRPr lang="en-IE" dirty="0"/>
          </a:p>
        </p:txBody>
      </p:sp>
      <p:pic>
        <p:nvPicPr>
          <p:cNvPr id="10" name="Picture 5" descr="ENGINEERING_INTRO"/>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301625" y="1686758"/>
            <a:ext cx="4038600" cy="405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51520" y="3284984"/>
            <a:ext cx="7858125" cy="2616200"/>
          </a:xfrm>
          <a:prstGeom prst="rect">
            <a:avLst/>
          </a:prstGeom>
          <a:noFill/>
          <a:ln w="9525">
            <a:noFill/>
            <a:miter lim="800000"/>
            <a:headEnd/>
            <a:tailEnd/>
          </a:ln>
        </p:spPr>
        <p:txBody>
          <a:bodyPr>
            <a:spAutoFit/>
          </a:bodyPr>
          <a:lstStyle/>
          <a:p>
            <a:r>
              <a:rPr lang="en-IE" sz="3200" dirty="0">
                <a:solidFill>
                  <a:srgbClr val="7030A0"/>
                </a:solidFill>
                <a:latin typeface="Comic Sans MS" pitchFamily="66" charset="0"/>
              </a:rPr>
              <a:t>A decision to drop all </a:t>
            </a:r>
            <a:r>
              <a:rPr lang="en-IE" sz="3200" b="1" dirty="0">
                <a:solidFill>
                  <a:srgbClr val="7030A0"/>
                </a:solidFill>
                <a:latin typeface="Comic Sans MS" pitchFamily="66" charset="0"/>
              </a:rPr>
              <a:t>science</a:t>
            </a:r>
            <a:r>
              <a:rPr lang="en-IE" sz="3200" dirty="0">
                <a:solidFill>
                  <a:srgbClr val="7030A0"/>
                </a:solidFill>
                <a:latin typeface="Comic Sans MS" pitchFamily="66" charset="0"/>
              </a:rPr>
              <a:t> subjects or </a:t>
            </a:r>
            <a:r>
              <a:rPr lang="en-IE" sz="3200" b="1" dirty="0">
                <a:solidFill>
                  <a:srgbClr val="7030A0"/>
                </a:solidFill>
                <a:latin typeface="Comic Sans MS" pitchFamily="66" charset="0"/>
              </a:rPr>
              <a:t>foreign languages </a:t>
            </a:r>
            <a:r>
              <a:rPr lang="en-IE" sz="3200" dirty="0">
                <a:solidFill>
                  <a:srgbClr val="7030A0"/>
                </a:solidFill>
                <a:latin typeface="Comic Sans MS" pitchFamily="66" charset="0"/>
              </a:rPr>
              <a:t>will have significant implications on the range of courses/careers open to you later on. </a:t>
            </a:r>
            <a:r>
              <a:rPr lang="en-IE" dirty="0"/>
              <a:t/>
            </a:r>
            <a:br>
              <a:rPr lang="en-IE" dirty="0"/>
            </a:br>
            <a:r>
              <a:rPr lang="en-IE" dirty="0"/>
              <a:t/>
            </a:r>
            <a:br>
              <a:rPr lang="en-IE" dirty="0"/>
            </a:br>
            <a:endParaRPr lang="en-IE" dirty="0"/>
          </a:p>
        </p:txBody>
      </p:sp>
      <p:sp>
        <p:nvSpPr>
          <p:cNvPr id="6" name="Title 5"/>
          <p:cNvSpPr>
            <a:spLocks noGrp="1"/>
          </p:cNvSpPr>
          <p:nvPr>
            <p:ph type="title"/>
          </p:nvPr>
        </p:nvSpPr>
        <p:spPr>
          <a:xfrm>
            <a:off x="428596" y="214290"/>
            <a:ext cx="8229600" cy="1143000"/>
          </a:xfrm>
        </p:spPr>
        <p:txBody>
          <a:bodyPr/>
          <a:lstStyle/>
          <a:p>
            <a:pPr algn="ctr">
              <a:defRPr/>
            </a:pPr>
            <a:r>
              <a:rPr lang="en-IE" sz="3200" dirty="0" smtClean="0">
                <a:latin typeface="Comic Sans MS" pitchFamily="66" charset="0"/>
              </a:rPr>
              <a:t>Science Subjects &amp; Foreign Languages</a:t>
            </a:r>
            <a:endParaRPr lang="en-IE" sz="3200" dirty="0">
              <a:latin typeface="Comic Sans MS" pitchFamily="66" charset="0"/>
            </a:endParaRPr>
          </a:p>
        </p:txBody>
      </p:sp>
      <p:pic>
        <p:nvPicPr>
          <p:cNvPr id="10244" name="Picture 5" descr="C:\Documents and Settings\ecathain\Local Settings\Temporary Internet Files\Content.IE5\5Z10TFP5\MM900336813[1].gif"/>
          <p:cNvPicPr>
            <a:picLocks noGrp="1" noChangeAspect="1" noChangeArrowheads="1" noCrop="1"/>
          </p:cNvPicPr>
          <p:nvPr>
            <p:ph idx="1"/>
          </p:nvPr>
        </p:nvPicPr>
        <p:blipFill>
          <a:blip r:embed="rId3" cstate="print"/>
          <a:srcRect/>
          <a:stretch>
            <a:fillRect/>
          </a:stretch>
        </p:blipFill>
        <p:spPr>
          <a:xfrm>
            <a:off x="7786688" y="3573463"/>
            <a:ext cx="1357312" cy="2114550"/>
          </a:xfrm>
          <a:noFill/>
        </p:spPr>
      </p:pic>
      <p:pic>
        <p:nvPicPr>
          <p:cNvPr id="10245" name="Picture 6" descr="C:\Documents and Settings\ecathain\Local Settings\Temporary Internet Files\Content.IE5\YK5OW1DW\MM900178248[1].gif"/>
          <p:cNvPicPr>
            <a:picLocks noChangeAspect="1" noChangeArrowheads="1" noCrop="1"/>
          </p:cNvPicPr>
          <p:nvPr/>
        </p:nvPicPr>
        <p:blipFill>
          <a:blip r:embed="rId4" cstate="print"/>
          <a:srcRect/>
          <a:stretch>
            <a:fillRect/>
          </a:stretch>
        </p:blipFill>
        <p:spPr bwMode="auto">
          <a:xfrm>
            <a:off x="251520" y="1268760"/>
            <a:ext cx="2000250" cy="2000250"/>
          </a:xfrm>
          <a:prstGeom prst="rect">
            <a:avLst/>
          </a:prstGeom>
          <a:noFill/>
          <a:ln w="9525">
            <a:noFill/>
            <a:miter lim="800000"/>
            <a:headEnd/>
            <a:tailEnd/>
          </a:ln>
        </p:spPr>
      </p:pic>
      <p:pic>
        <p:nvPicPr>
          <p:cNvPr id="10246" name="Picture 7" descr="C:\Documents and Settings\ecathain\Local Settings\Temporary Internet Files\Content.IE5\PQ4Y5JR8\MC900015880[1].wmf"/>
          <p:cNvPicPr>
            <a:picLocks noChangeAspect="1" noChangeArrowheads="1"/>
          </p:cNvPicPr>
          <p:nvPr/>
        </p:nvPicPr>
        <p:blipFill>
          <a:blip r:embed="rId5" cstate="print"/>
          <a:srcRect/>
          <a:stretch>
            <a:fillRect/>
          </a:stretch>
        </p:blipFill>
        <p:spPr bwMode="auto">
          <a:xfrm>
            <a:off x="7215188" y="1214438"/>
            <a:ext cx="1614487" cy="1300162"/>
          </a:xfrm>
          <a:prstGeom prst="rect">
            <a:avLst/>
          </a:prstGeom>
          <a:noFill/>
          <a:ln w="9525">
            <a:noFill/>
            <a:miter lim="800000"/>
            <a:headEnd/>
            <a:tailEnd/>
          </a:ln>
        </p:spPr>
      </p:pic>
    </p:spTree>
    <p:extLst>
      <p:ext uri="{BB962C8B-B14F-4D97-AF65-F5344CB8AC3E}">
        <p14:creationId xmlns:p14="http://schemas.microsoft.com/office/powerpoint/2010/main" val="15495728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idx="1"/>
          </p:nvPr>
        </p:nvSpPr>
        <p:spPr/>
        <p:txBody>
          <a:bodyPr/>
          <a:lstStyle/>
          <a:p>
            <a:pPr marL="0" indent="0">
              <a:buNone/>
            </a:pPr>
            <a:r>
              <a:rPr lang="en-IE" sz="2800" dirty="0" smtClean="0">
                <a:latin typeface="Comic Sans MS" pitchFamily="66" charset="0"/>
              </a:rPr>
              <a:t>If you are considering Medical, Paramedical, Nursing, Science or Engineering courses you should select a laboratory science subject or </a:t>
            </a:r>
            <a:r>
              <a:rPr lang="en-IE" sz="2800" b="1" u="sng" dirty="0" smtClean="0">
                <a:latin typeface="Comic Sans MS" pitchFamily="66" charset="0"/>
              </a:rPr>
              <a:t>two</a:t>
            </a:r>
            <a:r>
              <a:rPr lang="en-IE" sz="2800" dirty="0" smtClean="0">
                <a:latin typeface="Comic Sans MS" pitchFamily="66" charset="0"/>
              </a:rPr>
              <a:t> for some courses. Having more sciences may make first year in college easier but will also close other doors.  </a:t>
            </a:r>
            <a:endParaRPr lang="en-IE" dirty="0" smtClean="0">
              <a:latin typeface="Comic Sans MS" pitchFamily="66" charset="0"/>
            </a:endParaRPr>
          </a:p>
        </p:txBody>
      </p:sp>
      <p:sp>
        <p:nvSpPr>
          <p:cNvPr id="29698" name="Rectangle 2"/>
          <p:cNvSpPr>
            <a:spLocks noGrp="1" noChangeArrowheads="1"/>
          </p:cNvSpPr>
          <p:nvPr>
            <p:ph type="title"/>
          </p:nvPr>
        </p:nvSpPr>
        <p:spPr/>
        <p:txBody>
          <a:bodyPr/>
          <a:lstStyle/>
          <a:p>
            <a:pPr algn="ctr" eaLnBrk="1" fontAlgn="auto" hangingPunct="1">
              <a:spcAft>
                <a:spcPts val="0"/>
              </a:spcAft>
              <a:defRPr/>
            </a:pPr>
            <a:r>
              <a:rPr lang="en-GB" sz="3600" dirty="0" smtClean="0">
                <a:latin typeface="Comic Sans MS" pitchFamily="66" charset="0"/>
              </a:rPr>
              <a:t>WHY?</a:t>
            </a:r>
          </a:p>
        </p:txBody>
      </p:sp>
      <p:pic>
        <p:nvPicPr>
          <p:cNvPr id="11268" name="Picture 3" descr="C:\Users\ecathain\AppData\Local\Microsoft\Windows\Temporary Internet Files\Content.IE5\S1Z4J7VL\MC900089180[1].wmf"/>
          <p:cNvPicPr>
            <a:picLocks noChangeAspect="1" noChangeArrowheads="1"/>
          </p:cNvPicPr>
          <p:nvPr/>
        </p:nvPicPr>
        <p:blipFill>
          <a:blip r:embed="rId3" cstate="print"/>
          <a:srcRect/>
          <a:stretch>
            <a:fillRect/>
          </a:stretch>
        </p:blipFill>
        <p:spPr bwMode="auto">
          <a:xfrm>
            <a:off x="684213" y="4149725"/>
            <a:ext cx="1784350" cy="1784350"/>
          </a:xfrm>
          <a:prstGeom prst="rect">
            <a:avLst/>
          </a:prstGeom>
          <a:noFill/>
          <a:ln w="9525">
            <a:noFill/>
            <a:miter lim="800000"/>
            <a:headEnd/>
            <a:tailEnd/>
          </a:ln>
        </p:spPr>
      </p:pic>
      <p:pic>
        <p:nvPicPr>
          <p:cNvPr id="11269" name="Picture 4" descr="C:\Users\ecathain\AppData\Local\Microsoft\Windows\Temporary Internet Files\Content.IE5\PTEA2QIH\MC900089182[1].wmf"/>
          <p:cNvPicPr>
            <a:picLocks noChangeAspect="1" noChangeArrowheads="1"/>
          </p:cNvPicPr>
          <p:nvPr/>
        </p:nvPicPr>
        <p:blipFill>
          <a:blip r:embed="rId4" cstate="print"/>
          <a:srcRect/>
          <a:stretch>
            <a:fillRect/>
          </a:stretch>
        </p:blipFill>
        <p:spPr bwMode="auto">
          <a:xfrm>
            <a:off x="3654425" y="4149725"/>
            <a:ext cx="1784350" cy="1782763"/>
          </a:xfrm>
          <a:prstGeom prst="rect">
            <a:avLst/>
          </a:prstGeom>
          <a:noFill/>
          <a:ln w="9525">
            <a:noFill/>
            <a:miter lim="800000"/>
            <a:headEnd/>
            <a:tailEnd/>
          </a:ln>
        </p:spPr>
      </p:pic>
      <p:pic>
        <p:nvPicPr>
          <p:cNvPr id="11270" name="Picture 5" descr="C:\Users\ecathain\AppData\Local\Microsoft\Windows\Temporary Internet Files\Content.IE5\2HC8O8UZ\MC900089174[1].wmf"/>
          <p:cNvPicPr>
            <a:picLocks noChangeAspect="1" noChangeArrowheads="1"/>
          </p:cNvPicPr>
          <p:nvPr/>
        </p:nvPicPr>
        <p:blipFill>
          <a:blip r:embed="rId5" cstate="print"/>
          <a:srcRect/>
          <a:stretch>
            <a:fillRect/>
          </a:stretch>
        </p:blipFill>
        <p:spPr bwMode="auto">
          <a:xfrm>
            <a:off x="6659563" y="4149725"/>
            <a:ext cx="1784350" cy="1782763"/>
          </a:xfrm>
          <a:prstGeom prst="rect">
            <a:avLst/>
          </a:prstGeom>
          <a:noFill/>
          <a:ln w="9525">
            <a:noFill/>
            <a:miter lim="800000"/>
            <a:headEnd/>
            <a:tailEnd/>
          </a:ln>
        </p:spPr>
      </p:pic>
      <p:sp>
        <p:nvSpPr>
          <p:cNvPr id="11271" name="TextBox 2"/>
          <p:cNvSpPr txBox="1">
            <a:spLocks noChangeArrowheads="1"/>
          </p:cNvSpPr>
          <p:nvPr/>
        </p:nvSpPr>
        <p:spPr bwMode="auto">
          <a:xfrm>
            <a:off x="900113" y="5403850"/>
            <a:ext cx="1511300" cy="369888"/>
          </a:xfrm>
          <a:prstGeom prst="rect">
            <a:avLst/>
          </a:prstGeom>
          <a:solidFill>
            <a:schemeClr val="tx1"/>
          </a:solidFill>
          <a:ln w="9525">
            <a:solidFill>
              <a:schemeClr val="bg1"/>
            </a:solidFill>
            <a:miter lim="800000"/>
            <a:headEnd/>
            <a:tailEnd/>
          </a:ln>
        </p:spPr>
        <p:txBody>
          <a:bodyPr>
            <a:spAutoFit/>
          </a:bodyPr>
          <a:lstStyle/>
          <a:p>
            <a:pPr algn="ctr"/>
            <a:r>
              <a:rPr lang="en-IE" dirty="0">
                <a:solidFill>
                  <a:srgbClr val="FFFF00"/>
                </a:solidFill>
              </a:rPr>
              <a:t>Physics</a:t>
            </a:r>
          </a:p>
        </p:txBody>
      </p:sp>
      <p:sp>
        <p:nvSpPr>
          <p:cNvPr id="11272" name="TextBox 7"/>
          <p:cNvSpPr txBox="1">
            <a:spLocks noChangeArrowheads="1"/>
          </p:cNvSpPr>
          <p:nvPr/>
        </p:nvSpPr>
        <p:spPr bwMode="auto">
          <a:xfrm>
            <a:off x="6796088" y="5416550"/>
            <a:ext cx="1512887" cy="369888"/>
          </a:xfrm>
          <a:prstGeom prst="rect">
            <a:avLst/>
          </a:prstGeom>
          <a:solidFill>
            <a:schemeClr val="tx1"/>
          </a:solidFill>
          <a:ln w="9525">
            <a:solidFill>
              <a:schemeClr val="bg1"/>
            </a:solidFill>
            <a:miter lim="800000"/>
            <a:headEnd/>
            <a:tailEnd/>
          </a:ln>
        </p:spPr>
        <p:txBody>
          <a:bodyPr>
            <a:spAutoFit/>
          </a:bodyPr>
          <a:lstStyle/>
          <a:p>
            <a:pPr algn="ctr"/>
            <a:r>
              <a:rPr lang="en-IE" dirty="0">
                <a:solidFill>
                  <a:srgbClr val="FFFF00"/>
                </a:solidFill>
              </a:rPr>
              <a:t>Biology</a:t>
            </a:r>
          </a:p>
        </p:txBody>
      </p:sp>
      <p:sp>
        <p:nvSpPr>
          <p:cNvPr id="11273" name="TextBox 8"/>
          <p:cNvSpPr txBox="1">
            <a:spLocks noChangeArrowheads="1"/>
          </p:cNvSpPr>
          <p:nvPr/>
        </p:nvSpPr>
        <p:spPr bwMode="auto">
          <a:xfrm>
            <a:off x="3790950" y="5418138"/>
            <a:ext cx="1511300" cy="369887"/>
          </a:xfrm>
          <a:prstGeom prst="rect">
            <a:avLst/>
          </a:prstGeom>
          <a:solidFill>
            <a:schemeClr val="tx1"/>
          </a:solidFill>
          <a:ln w="9525">
            <a:solidFill>
              <a:schemeClr val="bg1"/>
            </a:solidFill>
            <a:miter lim="800000"/>
            <a:headEnd/>
            <a:tailEnd/>
          </a:ln>
        </p:spPr>
        <p:txBody>
          <a:bodyPr>
            <a:spAutoFit/>
          </a:bodyPr>
          <a:lstStyle/>
          <a:p>
            <a:pPr algn="ctr"/>
            <a:r>
              <a:rPr lang="en-IE" dirty="0">
                <a:solidFill>
                  <a:srgbClr val="FFFF00"/>
                </a:solidFill>
              </a:rPr>
              <a:t>Chemistry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99592" y="332656"/>
            <a:ext cx="7391400" cy="654968"/>
          </a:xfrm>
        </p:spPr>
        <p:txBody>
          <a:bodyPr>
            <a:normAutofit/>
          </a:bodyPr>
          <a:lstStyle/>
          <a:p>
            <a:pPr eaLnBrk="1" hangingPunct="1">
              <a:defRPr/>
            </a:pPr>
            <a:r>
              <a:rPr lang="en-IE" dirty="0" smtClean="0"/>
              <a:t>Languages </a:t>
            </a:r>
            <a:endParaRPr lang="en-GB" dirty="0"/>
          </a:p>
        </p:txBody>
      </p:sp>
      <p:sp>
        <p:nvSpPr>
          <p:cNvPr id="14339" name="Rectangle 3"/>
          <p:cNvSpPr>
            <a:spLocks noGrp="1" noChangeArrowheads="1"/>
          </p:cNvSpPr>
          <p:nvPr>
            <p:ph sz="quarter" idx="1"/>
          </p:nvPr>
        </p:nvSpPr>
        <p:spPr>
          <a:xfrm>
            <a:off x="323528" y="1628800"/>
            <a:ext cx="8503920" cy="4572000"/>
          </a:xfrm>
        </p:spPr>
        <p:txBody>
          <a:bodyPr>
            <a:noAutofit/>
          </a:bodyPr>
          <a:lstStyle/>
          <a:p>
            <a:pPr marL="708660" indent="-342900">
              <a:defRPr/>
            </a:pPr>
            <a:r>
              <a:rPr lang="en-GB" sz="1600" dirty="0" smtClean="0"/>
              <a:t>Approximately 10% of all CAO courses require a language other than Irish and English.  </a:t>
            </a:r>
          </a:p>
          <a:p>
            <a:pPr marL="708660" indent="-342900">
              <a:defRPr/>
            </a:pPr>
            <a:endParaRPr lang="en-GB" sz="1600" dirty="0" smtClean="0"/>
          </a:p>
          <a:p>
            <a:pPr marL="708660" indent="-342900">
              <a:defRPr/>
            </a:pPr>
            <a:r>
              <a:rPr lang="en-GB" sz="1600" dirty="0" smtClean="0"/>
              <a:t>Limerick colleges do not require a third language unless it is part of the course of study.</a:t>
            </a:r>
          </a:p>
          <a:p>
            <a:pPr marL="708660" indent="-342900">
              <a:buNone/>
              <a:defRPr/>
            </a:pPr>
            <a:endParaRPr lang="en-GB" sz="1600" dirty="0"/>
          </a:p>
          <a:p>
            <a:pPr marL="708660" indent="-342900">
              <a:defRPr/>
            </a:pPr>
            <a:r>
              <a:rPr lang="en-GB" sz="1600" dirty="0" smtClean="0"/>
              <a:t>On www.qualifax.ie you can see the implications of not doing a language</a:t>
            </a:r>
          </a:p>
          <a:p>
            <a:pPr marL="708660" indent="-342900">
              <a:defRPr/>
            </a:pPr>
            <a:endParaRPr lang="en-GB" sz="1600" dirty="0"/>
          </a:p>
          <a:p>
            <a:pPr marL="708660" indent="-342900">
              <a:defRPr/>
            </a:pPr>
            <a:r>
              <a:rPr lang="en-GB" sz="1600" dirty="0" smtClean="0"/>
              <a:t>Mostly arts and humanities courses require a third language. Note: Medicine, PE in UCC, Shannon College of Hotel Management, Home economics teaching, Architecture in UCD, Speech Therapy also require a language.</a:t>
            </a:r>
          </a:p>
          <a:p>
            <a:pPr marL="708660" indent="-342900">
              <a:defRPr/>
            </a:pPr>
            <a:endParaRPr lang="en-GB" sz="1600" dirty="0" smtClean="0"/>
          </a:p>
          <a:p>
            <a:pPr marL="708660" indent="-342900">
              <a:defRPr/>
            </a:pPr>
            <a:r>
              <a:rPr lang="en-GB" sz="1600" dirty="0" smtClean="0"/>
              <a:t>NUI Colleges: UCD, MU, NUIG,UCC,RCSI,SCHM,NCAD,ST. ANGELAS, MILLTOWN INSTITUTE and Institute of Public Administration.</a:t>
            </a:r>
          </a:p>
          <a:p>
            <a:pPr marL="708660" indent="-342900">
              <a:defRPr/>
            </a:pPr>
            <a:endParaRPr lang="en-GB" sz="1600" dirty="0"/>
          </a:p>
          <a:p>
            <a:pPr marL="708660" indent="-342900">
              <a:defRPr/>
            </a:pPr>
            <a:r>
              <a:rPr lang="en-GB" sz="1600" dirty="0" smtClean="0"/>
              <a:t>Moral of the story</a:t>
            </a:r>
            <a:r>
              <a:rPr lang="en-GB" sz="1600" dirty="0" smtClean="0">
                <a:sym typeface="Wingdings" pitchFamily="2" charset="2"/>
              </a:rPr>
              <a:t> CHECK!</a:t>
            </a:r>
            <a:endParaRPr lang="en-GB" sz="1600" dirty="0" smtClean="0"/>
          </a:p>
        </p:txBody>
      </p:sp>
    </p:spTree>
    <p:extLst>
      <p:ext uri="{BB962C8B-B14F-4D97-AF65-F5344CB8AC3E}">
        <p14:creationId xmlns:p14="http://schemas.microsoft.com/office/powerpoint/2010/main" val="361570416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99592" y="332656"/>
            <a:ext cx="7391400" cy="654968"/>
          </a:xfrm>
        </p:spPr>
        <p:txBody>
          <a:bodyPr>
            <a:normAutofit/>
          </a:bodyPr>
          <a:lstStyle/>
          <a:p>
            <a:pPr eaLnBrk="1" hangingPunct="1">
              <a:defRPr/>
            </a:pPr>
            <a:r>
              <a:rPr lang="en-IE" dirty="0" smtClean="0"/>
              <a:t>Languages </a:t>
            </a:r>
            <a:endParaRPr lang="en-GB" dirty="0"/>
          </a:p>
        </p:txBody>
      </p:sp>
      <p:sp>
        <p:nvSpPr>
          <p:cNvPr id="14339" name="Rectangle 3"/>
          <p:cNvSpPr>
            <a:spLocks noGrp="1" noChangeArrowheads="1"/>
          </p:cNvSpPr>
          <p:nvPr>
            <p:ph sz="quarter" idx="1"/>
          </p:nvPr>
        </p:nvSpPr>
        <p:spPr>
          <a:xfrm>
            <a:off x="323528" y="1412776"/>
            <a:ext cx="8503920" cy="5148064"/>
          </a:xfrm>
        </p:spPr>
        <p:txBody>
          <a:bodyPr>
            <a:normAutofit/>
          </a:bodyPr>
          <a:lstStyle/>
          <a:p>
            <a:pPr indent="0" eaLnBrk="1" hangingPunct="1">
              <a:buNone/>
              <a:defRPr/>
            </a:pPr>
            <a:r>
              <a:rPr lang="en-IE" sz="2000" dirty="0" smtClean="0"/>
              <a:t>A </a:t>
            </a:r>
            <a:r>
              <a:rPr lang="en-IE" sz="2000" dirty="0"/>
              <a:t>Pass in a European Language is required for entry to </a:t>
            </a:r>
            <a:r>
              <a:rPr lang="en-IE" sz="2000" dirty="0" smtClean="0"/>
              <a:t>many </a:t>
            </a:r>
            <a:r>
              <a:rPr lang="en-IE" sz="2000" dirty="0"/>
              <a:t>courses in  NUI </a:t>
            </a:r>
            <a:r>
              <a:rPr lang="en-IE" sz="2000" dirty="0" smtClean="0"/>
              <a:t>colleges.  </a:t>
            </a:r>
            <a:r>
              <a:rPr lang="en-IE" sz="2000" dirty="0"/>
              <a:t>T</a:t>
            </a:r>
            <a:r>
              <a:rPr lang="en-IE" sz="2000" dirty="0" smtClean="0"/>
              <a:t>he </a:t>
            </a:r>
            <a:r>
              <a:rPr lang="en-IE" sz="2000" dirty="0"/>
              <a:t>main  exceptions are </a:t>
            </a:r>
          </a:p>
          <a:p>
            <a:pPr lvl="2" eaLnBrk="1" hangingPunct="1">
              <a:defRPr/>
            </a:pPr>
            <a:r>
              <a:rPr lang="en-IE" sz="2000" dirty="0" smtClean="0"/>
              <a:t> </a:t>
            </a:r>
            <a:r>
              <a:rPr lang="en-IE" sz="2000" dirty="0"/>
              <a:t>NCAD which will accept </a:t>
            </a:r>
            <a:r>
              <a:rPr lang="en-IE" sz="2000" dirty="0" smtClean="0"/>
              <a:t>Art/DCG </a:t>
            </a:r>
            <a:r>
              <a:rPr lang="en-IE" sz="2000" dirty="0"/>
              <a:t>instead of a language </a:t>
            </a:r>
          </a:p>
          <a:p>
            <a:pPr lvl="2" eaLnBrk="1" hangingPunct="1">
              <a:defRPr/>
            </a:pPr>
            <a:r>
              <a:rPr lang="en-IE" sz="2000" dirty="0" smtClean="0"/>
              <a:t>Some </a:t>
            </a:r>
            <a:r>
              <a:rPr lang="en-IE" sz="2000" dirty="0"/>
              <a:t>S</a:t>
            </a:r>
            <a:r>
              <a:rPr lang="en-IE" sz="2000" dirty="0" smtClean="0"/>
              <a:t>cience, Nursing and </a:t>
            </a:r>
            <a:r>
              <a:rPr lang="en-IE" sz="2000" dirty="0"/>
              <a:t>E</a:t>
            </a:r>
            <a:r>
              <a:rPr lang="en-IE" sz="2000" dirty="0" smtClean="0"/>
              <a:t>ngineering courses</a:t>
            </a:r>
          </a:p>
          <a:p>
            <a:pPr marL="594360" lvl="2" indent="0" eaLnBrk="1" hangingPunct="1">
              <a:buNone/>
              <a:defRPr/>
            </a:pPr>
            <a:endParaRPr lang="en-IE" sz="2000" dirty="0" smtClean="0"/>
          </a:p>
          <a:p>
            <a:pPr lvl="1">
              <a:defRPr/>
            </a:pPr>
            <a:r>
              <a:rPr lang="en-IE" sz="2000" dirty="0" smtClean="0"/>
              <a:t>UL, Trinity, DCU, DIT and all Institutes of Technology require either:</a:t>
            </a:r>
          </a:p>
          <a:p>
            <a:pPr lvl="2">
              <a:defRPr/>
            </a:pPr>
            <a:r>
              <a:rPr lang="en-IE" sz="1800" dirty="0" smtClean="0"/>
              <a:t> </a:t>
            </a:r>
            <a:r>
              <a:rPr lang="en-IE" dirty="0" smtClean="0"/>
              <a:t>English and Maths </a:t>
            </a:r>
          </a:p>
          <a:p>
            <a:pPr lvl="2">
              <a:defRPr/>
            </a:pPr>
            <a:r>
              <a:rPr lang="en-IE" dirty="0" smtClean="0"/>
              <a:t> English, Maths and ANOTHER language which can be Irish</a:t>
            </a:r>
          </a:p>
          <a:p>
            <a:pPr lvl="2">
              <a:buNone/>
              <a:defRPr/>
            </a:pPr>
            <a:endParaRPr lang="en-IE" sz="1600" dirty="0" smtClean="0"/>
          </a:p>
          <a:p>
            <a:pPr lvl="2" eaLnBrk="1" hangingPunct="1">
              <a:defRPr/>
            </a:pPr>
            <a:r>
              <a:rPr lang="en-IE" sz="2000" dirty="0" smtClean="0"/>
              <a:t>Irish/Language Exemptions carry through if OFFICIAL exemptions </a:t>
            </a:r>
          </a:p>
          <a:p>
            <a:pPr lvl="2" eaLnBrk="1" hangingPunct="1">
              <a:defRPr/>
            </a:pPr>
            <a:r>
              <a:rPr lang="en-IE" sz="2000" dirty="0" smtClean="0"/>
              <a:t>Gardaí, Army cadetships, Primary Teaching</a:t>
            </a:r>
            <a:r>
              <a:rPr lang="en-IE" sz="2000" dirty="0" smtClean="0">
                <a:sym typeface="Wingdings" pitchFamily="2" charset="2"/>
              </a:rPr>
              <a:t></a:t>
            </a:r>
            <a:r>
              <a:rPr lang="en-IE" sz="2000" dirty="0" smtClean="0"/>
              <a:t> exemptions do not apply</a:t>
            </a:r>
          </a:p>
          <a:p>
            <a:pPr marL="914400" lvl="2" indent="0" eaLnBrk="1" hangingPunct="1">
              <a:buNone/>
              <a:defRPr/>
            </a:pPr>
            <a:endParaRPr lang="en-GB" sz="2000" dirty="0"/>
          </a:p>
        </p:txBody>
      </p:sp>
      <p:sp>
        <p:nvSpPr>
          <p:cNvPr id="4" name="Footer Placeholder 3"/>
          <p:cNvSpPr>
            <a:spLocks noGrp="1"/>
          </p:cNvSpPr>
          <p:nvPr>
            <p:ph type="ftr" sz="quarter" idx="11"/>
          </p:nvPr>
        </p:nvSpPr>
        <p:spPr>
          <a:xfrm>
            <a:off x="755576" y="6492240"/>
            <a:ext cx="7848872" cy="365760"/>
          </a:xfrm>
        </p:spPr>
        <p:txBody>
          <a:bodyPr/>
          <a:lstStyle/>
          <a:p>
            <a:endParaRPr lang="en-IE"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6486777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0" y="1295400"/>
            <a:ext cx="9144000" cy="4991100"/>
          </a:xfrm>
        </p:spPr>
        <p:txBody>
          <a:bodyPr/>
          <a:lstStyle/>
          <a:p>
            <a:pPr eaLnBrk="1" hangingPunct="1">
              <a:buFontTx/>
              <a:buNone/>
            </a:pPr>
            <a:endParaRPr lang="en-IE" smtClean="0"/>
          </a:p>
          <a:p>
            <a:pPr eaLnBrk="1" hangingPunct="1">
              <a:buFontTx/>
              <a:buNone/>
            </a:pPr>
            <a:endParaRPr lang="en-GB" smtClean="0"/>
          </a:p>
        </p:txBody>
      </p:sp>
      <p:sp>
        <p:nvSpPr>
          <p:cNvPr id="11266" name="Rectangle 2"/>
          <p:cNvSpPr>
            <a:spLocks noGrp="1" noChangeArrowheads="1"/>
          </p:cNvSpPr>
          <p:nvPr>
            <p:ph type="title"/>
          </p:nvPr>
        </p:nvSpPr>
        <p:spPr>
          <a:xfrm>
            <a:off x="0" y="0"/>
            <a:ext cx="9144000" cy="1219200"/>
          </a:xfrm>
        </p:spPr>
        <p:txBody>
          <a:bodyPr/>
          <a:lstStyle/>
          <a:p>
            <a:pPr algn="ctr" eaLnBrk="1" fontAlgn="auto" hangingPunct="1">
              <a:spcAft>
                <a:spcPts val="0"/>
              </a:spcAft>
              <a:defRPr/>
            </a:pPr>
            <a:r>
              <a:rPr lang="en-GB" sz="3600" dirty="0" smtClean="0">
                <a:latin typeface="Comic Sans MS" pitchFamily="66" charset="0"/>
              </a:rPr>
              <a:t>Basic Entry Requirements: Languages</a:t>
            </a:r>
          </a:p>
        </p:txBody>
      </p:sp>
      <p:graphicFrame>
        <p:nvGraphicFramePr>
          <p:cNvPr id="4" name="Table 3"/>
          <p:cNvGraphicFramePr>
            <a:graphicFrameLocks noGrp="1"/>
          </p:cNvGraphicFramePr>
          <p:nvPr/>
        </p:nvGraphicFramePr>
        <p:xfrm>
          <a:off x="1043608" y="1772816"/>
          <a:ext cx="6096000" cy="4602687"/>
        </p:xfrm>
        <a:graphic>
          <a:graphicData uri="http://schemas.openxmlformats.org/drawingml/2006/table">
            <a:tbl>
              <a:tblPr firstRow="1" bandRow="1">
                <a:tableStyleId>{5C22544A-7EE6-4342-B048-85BDC9FD1C3A}</a:tableStyleId>
              </a:tblPr>
              <a:tblGrid>
                <a:gridCol w="3048000"/>
                <a:gridCol w="3048000"/>
              </a:tblGrid>
              <a:tr h="396267">
                <a:tc>
                  <a:txBody>
                    <a:bodyPr/>
                    <a:lstStyle/>
                    <a:p>
                      <a:r>
                        <a:rPr lang="en-IE" sz="2000" dirty="0" smtClean="0">
                          <a:latin typeface="Comic Sans MS" pitchFamily="66" charset="0"/>
                        </a:rPr>
                        <a:t>College</a:t>
                      </a:r>
                      <a:endParaRPr lang="en-IE" sz="2000" dirty="0">
                        <a:latin typeface="Comic Sans MS" pitchFamily="66" charset="0"/>
                      </a:endParaRPr>
                    </a:p>
                  </a:txBody>
                  <a:tcPr marT="45723" marB="45723"/>
                </a:tc>
                <a:tc>
                  <a:txBody>
                    <a:bodyPr/>
                    <a:lstStyle/>
                    <a:p>
                      <a:r>
                        <a:rPr lang="en-IE" sz="2000" dirty="0" smtClean="0">
                          <a:latin typeface="Comic Sans MS" pitchFamily="66" charset="0"/>
                        </a:rPr>
                        <a:t>Subjects Required</a:t>
                      </a:r>
                      <a:endParaRPr lang="en-IE" sz="2000" dirty="0">
                        <a:latin typeface="Comic Sans MS" pitchFamily="66" charset="0"/>
                      </a:endParaRPr>
                    </a:p>
                  </a:txBody>
                  <a:tcPr marT="45723" marB="45723"/>
                </a:tc>
              </a:tr>
              <a:tr h="701087">
                <a:tc>
                  <a:txBody>
                    <a:bodyPr/>
                    <a:lstStyle/>
                    <a:p>
                      <a:r>
                        <a:rPr lang="en-IE" sz="2000" dirty="0" smtClean="0">
                          <a:latin typeface="Comic Sans MS" pitchFamily="66" charset="0"/>
                        </a:rPr>
                        <a:t>NUI Colleges</a:t>
                      </a:r>
                      <a:endParaRPr lang="en-IE" sz="2000" dirty="0">
                        <a:latin typeface="Comic Sans MS" pitchFamily="66" charset="0"/>
                      </a:endParaRPr>
                    </a:p>
                  </a:txBody>
                  <a:tcPr marT="45723" marB="45723"/>
                </a:tc>
                <a:tc>
                  <a:txBody>
                    <a:bodyPr/>
                    <a:lstStyle/>
                    <a:p>
                      <a:r>
                        <a:rPr kumimoji="0" lang="en-IE" sz="2000" kern="1200" dirty="0" smtClean="0">
                          <a:solidFill>
                            <a:schemeClr val="dk1"/>
                          </a:solidFill>
                          <a:latin typeface="Comic Sans MS" pitchFamily="66" charset="0"/>
                          <a:ea typeface="+mn-ea"/>
                          <a:cs typeface="+mn-cs"/>
                        </a:rPr>
                        <a:t>English, Irish,  and a</a:t>
                      </a:r>
                      <a:r>
                        <a:rPr kumimoji="0" lang="en-IE" sz="2000" kern="1200" baseline="0" dirty="0" smtClean="0">
                          <a:solidFill>
                            <a:schemeClr val="dk1"/>
                          </a:solidFill>
                          <a:latin typeface="Comic Sans MS" pitchFamily="66" charset="0"/>
                          <a:ea typeface="+mn-ea"/>
                          <a:cs typeface="+mn-cs"/>
                        </a:rPr>
                        <a:t> third </a:t>
                      </a:r>
                      <a:r>
                        <a:rPr kumimoji="0" lang="en-IE" sz="2000" kern="1200" dirty="0" smtClean="0">
                          <a:solidFill>
                            <a:schemeClr val="dk1"/>
                          </a:solidFill>
                          <a:latin typeface="Comic Sans MS" pitchFamily="66" charset="0"/>
                          <a:ea typeface="+mn-ea"/>
                          <a:cs typeface="+mn-cs"/>
                        </a:rPr>
                        <a:t>Language for some courses</a:t>
                      </a:r>
                      <a:endParaRPr lang="en-IE" sz="2000" dirty="0">
                        <a:latin typeface="Comic Sans MS" pitchFamily="66" charset="0"/>
                      </a:endParaRPr>
                    </a:p>
                  </a:txBody>
                  <a:tcPr marT="45723" marB="45723"/>
                </a:tc>
              </a:tr>
              <a:tr h="701087">
                <a:tc>
                  <a:txBody>
                    <a:bodyPr/>
                    <a:lstStyle/>
                    <a:p>
                      <a:r>
                        <a:rPr lang="en-IE" sz="2000" dirty="0" smtClean="0">
                          <a:latin typeface="Comic Sans MS" pitchFamily="66" charset="0"/>
                        </a:rPr>
                        <a:t>Trinity</a:t>
                      </a:r>
                      <a:endParaRPr lang="en-IE" sz="2000" dirty="0">
                        <a:latin typeface="Comic Sans MS" pitchFamily="66" charset="0"/>
                      </a:endParaRPr>
                    </a:p>
                  </a:txBody>
                  <a:tcPr marT="45723" marB="45723"/>
                </a:tc>
                <a:tc>
                  <a:txBody>
                    <a:bodyPr/>
                    <a:lstStyle/>
                    <a:p>
                      <a:r>
                        <a:rPr kumimoji="0" lang="en-IE" sz="2000" kern="1200" dirty="0" smtClean="0">
                          <a:solidFill>
                            <a:schemeClr val="dk1"/>
                          </a:solidFill>
                          <a:latin typeface="Comic Sans MS" pitchFamily="66" charset="0"/>
                          <a:ea typeface="+mn-ea"/>
                          <a:cs typeface="+mn-cs"/>
                        </a:rPr>
                        <a:t>English, Maths</a:t>
                      </a:r>
                      <a:r>
                        <a:rPr kumimoji="0" lang="en-IE" sz="2000" kern="1200" baseline="0" dirty="0" smtClean="0">
                          <a:solidFill>
                            <a:schemeClr val="dk1"/>
                          </a:solidFill>
                          <a:latin typeface="Comic Sans MS" pitchFamily="66" charset="0"/>
                          <a:ea typeface="+mn-ea"/>
                          <a:cs typeface="+mn-cs"/>
                        </a:rPr>
                        <a:t> and another Language</a:t>
                      </a:r>
                      <a:endParaRPr lang="en-IE" sz="2000" dirty="0">
                        <a:latin typeface="Comic Sans MS" pitchFamily="66" charset="0"/>
                      </a:endParaRPr>
                    </a:p>
                  </a:txBody>
                  <a:tcPr marT="45723" marB="45723"/>
                </a:tc>
              </a:tr>
              <a:tr h="396267">
                <a:tc>
                  <a:txBody>
                    <a:bodyPr/>
                    <a:lstStyle/>
                    <a:p>
                      <a:r>
                        <a:rPr lang="en-IE" sz="2000" dirty="0" smtClean="0">
                          <a:latin typeface="Comic Sans MS" pitchFamily="66" charset="0"/>
                        </a:rPr>
                        <a:t>UL</a:t>
                      </a:r>
                      <a:endParaRPr lang="en-IE" sz="2000" dirty="0">
                        <a:latin typeface="Comic Sans MS" pitchFamily="66" charset="0"/>
                      </a:endParaRPr>
                    </a:p>
                  </a:txBody>
                  <a:tcPr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IE" sz="2000" kern="1200" dirty="0" smtClean="0">
                          <a:solidFill>
                            <a:schemeClr val="dk1"/>
                          </a:solidFill>
                          <a:latin typeface="Comic Sans MS" pitchFamily="66" charset="0"/>
                          <a:ea typeface="+mn-ea"/>
                          <a:cs typeface="+mn-cs"/>
                        </a:rPr>
                        <a:t>English</a:t>
                      </a:r>
                      <a:r>
                        <a:rPr kumimoji="0" lang="en-IE" sz="2000" kern="1200" baseline="0" dirty="0" smtClean="0">
                          <a:solidFill>
                            <a:schemeClr val="dk1"/>
                          </a:solidFill>
                          <a:latin typeface="Comic Sans MS" pitchFamily="66" charset="0"/>
                          <a:ea typeface="+mn-ea"/>
                          <a:cs typeface="+mn-cs"/>
                        </a:rPr>
                        <a:t>, Maths and another language</a:t>
                      </a:r>
                      <a:endParaRPr kumimoji="0" lang="en-IE" sz="2000" kern="1200" dirty="0" smtClean="0">
                        <a:solidFill>
                          <a:schemeClr val="dk1"/>
                        </a:solidFill>
                        <a:latin typeface="Comic Sans MS" pitchFamily="66" charset="0"/>
                        <a:ea typeface="+mn-ea"/>
                        <a:cs typeface="+mn-cs"/>
                      </a:endParaRPr>
                    </a:p>
                  </a:txBody>
                  <a:tcPr marT="45723" marB="45723"/>
                </a:tc>
              </a:tr>
              <a:tr h="701087">
                <a:tc>
                  <a:txBody>
                    <a:bodyPr/>
                    <a:lstStyle/>
                    <a:p>
                      <a:r>
                        <a:rPr lang="en-IE" sz="2000" dirty="0" smtClean="0">
                          <a:latin typeface="Comic Sans MS" pitchFamily="66" charset="0"/>
                        </a:rPr>
                        <a:t>DCU</a:t>
                      </a:r>
                      <a:endParaRPr lang="en-IE" sz="2000" dirty="0">
                        <a:latin typeface="Comic Sans MS" pitchFamily="66" charset="0"/>
                      </a:endParaRPr>
                    </a:p>
                  </a:txBody>
                  <a:tcPr marT="45723" marB="45723"/>
                </a:tc>
                <a:tc>
                  <a:txBody>
                    <a:bodyPr/>
                    <a:lstStyle/>
                    <a:p>
                      <a:r>
                        <a:rPr kumimoji="0" lang="en-IE" sz="2000" kern="1200" dirty="0" smtClean="0">
                          <a:solidFill>
                            <a:schemeClr val="dk1"/>
                          </a:solidFill>
                          <a:latin typeface="Comic Sans MS" pitchFamily="66" charset="0"/>
                          <a:ea typeface="+mn-ea"/>
                          <a:cs typeface="+mn-cs"/>
                        </a:rPr>
                        <a:t>Maths &amp; English or Irish</a:t>
                      </a:r>
                      <a:endParaRPr lang="en-IE" sz="2000" dirty="0">
                        <a:latin typeface="Comic Sans MS" pitchFamily="66" charset="0"/>
                      </a:endParaRPr>
                    </a:p>
                  </a:txBody>
                  <a:tcPr marT="45723" marB="45723"/>
                </a:tc>
              </a:tr>
              <a:tr h="701087">
                <a:tc>
                  <a:txBody>
                    <a:bodyPr/>
                    <a:lstStyle/>
                    <a:p>
                      <a:r>
                        <a:rPr lang="en-IE" sz="2000" dirty="0" smtClean="0">
                          <a:latin typeface="Comic Sans MS" pitchFamily="66" charset="0"/>
                        </a:rPr>
                        <a:t>I.T’s</a:t>
                      </a:r>
                      <a:endParaRPr lang="en-IE" sz="2000" dirty="0">
                        <a:latin typeface="Comic Sans MS" pitchFamily="66" charset="0"/>
                      </a:endParaRPr>
                    </a:p>
                  </a:txBody>
                  <a:tcPr marT="45723" marB="45723"/>
                </a:tc>
                <a:tc>
                  <a:txBody>
                    <a:bodyPr/>
                    <a:lstStyle/>
                    <a:p>
                      <a:r>
                        <a:rPr kumimoji="0" lang="en-IE" sz="2000" kern="1200" dirty="0" smtClean="0">
                          <a:solidFill>
                            <a:schemeClr val="dk1"/>
                          </a:solidFill>
                          <a:latin typeface="Comic Sans MS" pitchFamily="66" charset="0"/>
                          <a:ea typeface="+mn-ea"/>
                          <a:cs typeface="+mn-cs"/>
                        </a:rPr>
                        <a:t>Maths  &amp; English or Irish</a:t>
                      </a:r>
                      <a:endParaRPr lang="en-IE" sz="2000" dirty="0">
                        <a:latin typeface="Comic Sans MS" pitchFamily="66" charset="0"/>
                      </a:endParaRPr>
                    </a:p>
                  </a:txBody>
                  <a:tcPr marT="45723" marB="45723"/>
                </a:tc>
              </a:tr>
              <a:tr h="396267">
                <a:tc>
                  <a:txBody>
                    <a:bodyPr/>
                    <a:lstStyle/>
                    <a:p>
                      <a:r>
                        <a:rPr lang="en-IE" sz="2000" dirty="0" smtClean="0">
                          <a:latin typeface="Comic Sans MS" pitchFamily="66" charset="0"/>
                        </a:rPr>
                        <a:t>Others</a:t>
                      </a:r>
                      <a:endParaRPr lang="en-IE" sz="2000" dirty="0">
                        <a:latin typeface="Comic Sans MS" pitchFamily="66" charset="0"/>
                      </a:endParaRPr>
                    </a:p>
                  </a:txBody>
                  <a:tcPr marT="45723" marB="45723"/>
                </a:tc>
                <a:tc>
                  <a:txBody>
                    <a:bodyPr/>
                    <a:lstStyle/>
                    <a:p>
                      <a:r>
                        <a:rPr lang="en-IE" sz="2000" dirty="0" smtClean="0">
                          <a:latin typeface="Comic Sans MS" pitchFamily="66" charset="0"/>
                        </a:rPr>
                        <a:t>Vary</a:t>
                      </a:r>
                      <a:endParaRPr lang="en-IE" sz="2000" dirty="0">
                        <a:latin typeface="Comic Sans MS" pitchFamily="66" charset="0"/>
                      </a:endParaRPr>
                    </a:p>
                  </a:txBody>
                  <a:tcPr marT="45723" marB="45723"/>
                </a:tc>
              </a:tr>
            </a:tbl>
          </a:graphicData>
        </a:graphic>
      </p:graphicFrame>
      <p:pic>
        <p:nvPicPr>
          <p:cNvPr id="20484" name="Picture 4" descr="C:\Documents and Settings\ecathain\Local Settings\Temporary Internet Files\Content.IE5\OXW7K1O8\MC900439262[1].jpg"/>
          <p:cNvPicPr>
            <a:picLocks noChangeAspect="1" noChangeArrowheads="1"/>
          </p:cNvPicPr>
          <p:nvPr/>
        </p:nvPicPr>
        <p:blipFill>
          <a:blip r:embed="rId3" cstate="print"/>
          <a:srcRect/>
          <a:stretch>
            <a:fillRect/>
          </a:stretch>
        </p:blipFill>
        <p:spPr bwMode="auto">
          <a:xfrm>
            <a:off x="7452320" y="3789040"/>
            <a:ext cx="1485888" cy="14858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IE" dirty="0" smtClean="0">
                <a:solidFill>
                  <a:schemeClr val="tx1"/>
                </a:solidFill>
              </a:rPr>
              <a:t>What we’re doing….</a:t>
            </a:r>
            <a:endParaRPr lang="en-IE" dirty="0">
              <a:solidFill>
                <a:schemeClr val="tx1"/>
              </a:solidFill>
            </a:endParaRPr>
          </a:p>
        </p:txBody>
      </p:sp>
      <p:sp>
        <p:nvSpPr>
          <p:cNvPr id="3" name="Content Placeholder 2"/>
          <p:cNvSpPr>
            <a:spLocks noGrp="1"/>
          </p:cNvSpPr>
          <p:nvPr>
            <p:ph sz="quarter" idx="1"/>
          </p:nvPr>
        </p:nvSpPr>
        <p:spPr/>
        <p:txBody>
          <a:bodyPr/>
          <a:lstStyle/>
          <a:p>
            <a:endParaRPr lang="en-IE" dirty="0" smtClean="0"/>
          </a:p>
          <a:p>
            <a:r>
              <a:rPr lang="en-IE" sz="2400" dirty="0" smtClean="0"/>
              <a:t>3</a:t>
            </a:r>
            <a:r>
              <a:rPr lang="en-IE" sz="2400" baseline="30000" dirty="0" smtClean="0"/>
              <a:t>rd</a:t>
            </a:r>
            <a:r>
              <a:rPr lang="en-IE" sz="2400" dirty="0" smtClean="0"/>
              <a:t> Year briefings on subjects from staff</a:t>
            </a:r>
          </a:p>
          <a:p>
            <a:r>
              <a:rPr lang="en-IE" sz="2400" dirty="0" smtClean="0"/>
              <a:t>Presentation from Guidance Counsellor</a:t>
            </a:r>
          </a:p>
          <a:p>
            <a:r>
              <a:rPr lang="en-IE" sz="2400" dirty="0" smtClean="0"/>
              <a:t>Interest questionnaire</a:t>
            </a:r>
          </a:p>
          <a:p>
            <a:r>
              <a:rPr lang="en-IE" sz="2400" dirty="0" smtClean="0"/>
              <a:t>Websites to research </a:t>
            </a:r>
          </a:p>
          <a:p>
            <a:r>
              <a:rPr lang="en-IE" sz="2400" dirty="0" smtClean="0"/>
              <a:t>Parents Information evening</a:t>
            </a:r>
          </a:p>
          <a:p>
            <a:r>
              <a:rPr lang="en-IE" sz="2400" dirty="0" smtClean="0"/>
              <a:t>Appointments as required</a:t>
            </a:r>
          </a:p>
          <a:p>
            <a:r>
              <a:rPr lang="en-IE" sz="2400" dirty="0" smtClean="0"/>
              <a:t>Presentation will be available to download from </a:t>
            </a:r>
            <a:r>
              <a:rPr lang="en-IE" sz="2400" dirty="0" smtClean="0">
                <a:hlinkClick r:id="rId3"/>
              </a:rPr>
              <a:t>www.killaloecc.ie</a:t>
            </a:r>
            <a:r>
              <a:rPr lang="en-IE" sz="2400" dirty="0" smtClean="0"/>
              <a:t> under the ‘</a:t>
            </a:r>
            <a:r>
              <a:rPr lang="en-IE" sz="2400" i="1" dirty="0" smtClean="0"/>
              <a:t>Parents’</a:t>
            </a:r>
            <a:r>
              <a:rPr lang="en-IE" sz="2400" dirty="0" smtClean="0"/>
              <a:t> tab</a:t>
            </a:r>
            <a:endParaRPr lang="en-IE" sz="2400" dirty="0"/>
          </a:p>
        </p:txBody>
      </p:sp>
      <p:pic>
        <p:nvPicPr>
          <p:cNvPr id="4" name="Picture 3" descr="C:\Documents and Settings\ecathain\Local Settings\Temporary Internet Files\Content.IE5\SYM6KUBS\MC900354154[1].wmf"/>
          <p:cNvPicPr>
            <a:picLocks noChangeAspect="1" noChangeArrowheads="1"/>
          </p:cNvPicPr>
          <p:nvPr/>
        </p:nvPicPr>
        <p:blipFill>
          <a:blip r:embed="rId4" cstate="print"/>
          <a:srcRect/>
          <a:stretch>
            <a:fillRect/>
          </a:stretch>
        </p:blipFill>
        <p:spPr bwMode="auto">
          <a:xfrm>
            <a:off x="6595789" y="260648"/>
            <a:ext cx="2548211" cy="3152775"/>
          </a:xfrm>
          <a:prstGeom prst="rect">
            <a:avLst/>
          </a:prstGeom>
          <a:noFill/>
          <a:ln w="9525">
            <a:noFill/>
            <a:miter lim="800000"/>
            <a:headEnd/>
            <a:tailEnd/>
          </a:ln>
        </p:spPr>
      </p:pic>
    </p:spTree>
    <p:extLst>
      <p:ext uri="{BB962C8B-B14F-4D97-AF65-F5344CB8AC3E}">
        <p14:creationId xmlns:p14="http://schemas.microsoft.com/office/powerpoint/2010/main" val="114868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32656"/>
            <a:ext cx="6400800" cy="685800"/>
          </a:xfrm>
        </p:spPr>
        <p:txBody>
          <a:bodyPr>
            <a:normAutofit/>
          </a:bodyPr>
          <a:lstStyle/>
          <a:p>
            <a:r>
              <a:rPr lang="en-IE" dirty="0" smtClean="0"/>
              <a:t>Specific Subject Requirements</a:t>
            </a:r>
            <a:endParaRPr lang="en-IE" dirty="0"/>
          </a:p>
        </p:txBody>
      </p:sp>
      <p:sp>
        <p:nvSpPr>
          <p:cNvPr id="3" name="Content Placeholder 2"/>
          <p:cNvSpPr>
            <a:spLocks noGrp="1"/>
          </p:cNvSpPr>
          <p:nvPr>
            <p:ph sz="quarter" idx="1"/>
          </p:nvPr>
        </p:nvSpPr>
        <p:spPr>
          <a:xfrm>
            <a:off x="323528" y="1700808"/>
            <a:ext cx="8503920" cy="4572000"/>
          </a:xfrm>
        </p:spPr>
        <p:txBody>
          <a:bodyPr>
            <a:normAutofit/>
          </a:bodyPr>
          <a:lstStyle/>
          <a:p>
            <a:r>
              <a:rPr lang="en-IE" sz="2000" dirty="0" smtClean="0"/>
              <a:t>Science: 		One or two science subjects depending on the 				course or university.  Biology, Chemistry, Physics 			or Ag. Science (sometimes accept Maths or 				Applied Maths)  </a:t>
            </a:r>
          </a:p>
          <a:p>
            <a:r>
              <a:rPr lang="en-IE" sz="2000" dirty="0" smtClean="0"/>
              <a:t>Engineering: 		Honours Maths for Universities (Special Maths 				exam)</a:t>
            </a:r>
          </a:p>
          <a:p>
            <a:r>
              <a:rPr lang="en-IE" sz="2000" dirty="0" smtClean="0"/>
              <a:t>Primary Teaching: 	H5 in Higher Level Irish (H4 from 2019)</a:t>
            </a:r>
          </a:p>
          <a:p>
            <a:r>
              <a:rPr lang="en-IE" sz="2000" dirty="0" smtClean="0"/>
              <a:t>Veterinary Medicine </a:t>
            </a:r>
            <a:r>
              <a:rPr lang="en-IE" sz="2000" dirty="0"/>
              <a:t>/</a:t>
            </a:r>
            <a:r>
              <a:rPr lang="en-IE" sz="2000" dirty="0" smtClean="0"/>
              <a:t>Dietetics/Pharmacy/Dentistry: 	</a:t>
            </a:r>
            <a:r>
              <a:rPr lang="en-IE" sz="2000" b="1" dirty="0" smtClean="0"/>
              <a:t>Chemistry</a:t>
            </a:r>
          </a:p>
          <a:p>
            <a:r>
              <a:rPr lang="en-IE" sz="2000" dirty="0" smtClean="0"/>
              <a:t>Medicine: 		HPAT + Chemistry + one science depending on 				location</a:t>
            </a:r>
          </a:p>
          <a:p>
            <a:r>
              <a:rPr lang="en-IE" sz="2000" dirty="0" smtClean="0"/>
              <a:t>Art: 			Portfolio and Art or Language or DCG </a:t>
            </a:r>
          </a:p>
          <a:p>
            <a:pPr marL="0" indent="0">
              <a:buNone/>
            </a:pPr>
            <a:r>
              <a:rPr lang="en-IE" sz="2000" dirty="0"/>
              <a:t>	</a:t>
            </a:r>
            <a:r>
              <a:rPr lang="en-IE" sz="2000" dirty="0" smtClean="0"/>
              <a:t>		</a:t>
            </a:r>
            <a:r>
              <a:rPr lang="en-IE" sz="2000" dirty="0" err="1" smtClean="0"/>
              <a:t>eg</a:t>
            </a:r>
            <a:r>
              <a:rPr lang="en-IE" sz="2000" dirty="0" smtClean="0"/>
              <a:t> (NCAD)</a:t>
            </a:r>
          </a:p>
          <a:p>
            <a:r>
              <a:rPr lang="en-IE" sz="2000" dirty="0" smtClean="0"/>
              <a:t>Trinity:		Paramedical/science</a:t>
            </a:r>
            <a:r>
              <a:rPr lang="en-IE" sz="2000" dirty="0" smtClean="0">
                <a:sym typeface="Wingdings" pitchFamily="2" charset="2"/>
              </a:rPr>
              <a:t> 2 Science Subjects</a:t>
            </a:r>
            <a:endParaRPr lang="en-IE" sz="2000" dirty="0"/>
          </a:p>
        </p:txBody>
      </p:sp>
      <p:sp>
        <p:nvSpPr>
          <p:cNvPr id="4" name="Footer Placeholder 3"/>
          <p:cNvSpPr>
            <a:spLocks noGrp="1"/>
          </p:cNvSpPr>
          <p:nvPr>
            <p:ph type="ftr" sz="quarter" idx="11"/>
          </p:nvPr>
        </p:nvSpPr>
        <p:spPr>
          <a:xfrm>
            <a:off x="304800" y="6410848"/>
            <a:ext cx="8299648" cy="365760"/>
          </a:xfrm>
        </p:spPr>
        <p:txBody>
          <a:bodyPr/>
          <a:lstStyle/>
          <a:p>
            <a:r>
              <a:rPr lang="en-IE" dirty="0" smtClean="0">
                <a:solidFill>
                  <a:schemeClr val="tx1"/>
                </a:solidFill>
              </a:rPr>
              <a:t>College information is subject to change and should be verified on the college website</a:t>
            </a:r>
            <a:endParaRPr lang="en-US" dirty="0">
              <a:solidFill>
                <a:schemeClr val="tx1"/>
              </a:solidFill>
            </a:endParaRPr>
          </a:p>
        </p:txBody>
      </p:sp>
    </p:spTree>
    <p:extLst>
      <p:ext uri="{BB962C8B-B14F-4D97-AF65-F5344CB8AC3E}">
        <p14:creationId xmlns:p14="http://schemas.microsoft.com/office/powerpoint/2010/main" val="1519147915"/>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332656"/>
            <a:ext cx="6400800" cy="685800"/>
          </a:xfrm>
        </p:spPr>
        <p:txBody>
          <a:bodyPr>
            <a:normAutofit/>
          </a:bodyPr>
          <a:lstStyle/>
          <a:p>
            <a:r>
              <a:rPr lang="en-IE" dirty="0"/>
              <a:t>Specific Subject Requirements</a:t>
            </a:r>
          </a:p>
        </p:txBody>
      </p:sp>
      <p:sp>
        <p:nvSpPr>
          <p:cNvPr id="3" name="Content Placeholder 2"/>
          <p:cNvSpPr>
            <a:spLocks noGrp="1"/>
          </p:cNvSpPr>
          <p:nvPr>
            <p:ph sz="quarter" idx="1"/>
          </p:nvPr>
        </p:nvSpPr>
        <p:spPr>
          <a:xfrm>
            <a:off x="251520" y="1628800"/>
            <a:ext cx="8503920" cy="4572000"/>
          </a:xfrm>
        </p:spPr>
        <p:txBody>
          <a:bodyPr>
            <a:normAutofit lnSpcReduction="10000"/>
          </a:bodyPr>
          <a:lstStyle/>
          <a:p>
            <a:r>
              <a:rPr lang="en-IE" dirty="0" smtClean="0"/>
              <a:t>Nursing: </a:t>
            </a:r>
            <a:r>
              <a:rPr lang="en-IE" dirty="0"/>
              <a:t> </a:t>
            </a:r>
            <a:r>
              <a:rPr lang="en-IE" dirty="0" smtClean="0"/>
              <a:t>			Science subject</a:t>
            </a:r>
          </a:p>
          <a:p>
            <a:r>
              <a:rPr lang="en-IE" dirty="0" smtClean="0"/>
              <a:t>Beautician: 		Biology/Home Economics</a:t>
            </a:r>
          </a:p>
          <a:p>
            <a:r>
              <a:rPr lang="en-IE" dirty="0" smtClean="0"/>
              <a:t>Medical Sciences:	1/2 science subjects</a:t>
            </a:r>
          </a:p>
          <a:p>
            <a:endParaRPr lang="en-IE" dirty="0" smtClean="0"/>
          </a:p>
          <a:p>
            <a:r>
              <a:rPr lang="en-IE" dirty="0" smtClean="0"/>
              <a:t>Many of these courses also have specific grade requirements e.g. O6/H7 in 1 science for 6 year course; 5 year course H4 in Chemistry + H4 Physics or Biology medicine in RCSI </a:t>
            </a:r>
            <a:r>
              <a:rPr lang="en-IE" dirty="0" err="1" smtClean="0"/>
              <a:t>etc</a:t>
            </a:r>
            <a:endParaRPr lang="en-IE" dirty="0" smtClean="0"/>
          </a:p>
          <a:p>
            <a:endParaRPr lang="en-IE" dirty="0" smtClean="0"/>
          </a:p>
          <a:p>
            <a:r>
              <a:rPr lang="en-IE" dirty="0" smtClean="0"/>
              <a:t>Important to check with Individual colleges</a:t>
            </a:r>
          </a:p>
        </p:txBody>
      </p:sp>
      <p:sp>
        <p:nvSpPr>
          <p:cNvPr id="4" name="Footer Placeholder 3"/>
          <p:cNvSpPr>
            <a:spLocks noGrp="1"/>
          </p:cNvSpPr>
          <p:nvPr>
            <p:ph type="ftr" sz="quarter" idx="11"/>
          </p:nvPr>
        </p:nvSpPr>
        <p:spPr>
          <a:xfrm>
            <a:off x="304800" y="6410848"/>
            <a:ext cx="8515672" cy="365760"/>
          </a:xfrm>
        </p:spPr>
        <p:txBody>
          <a:bodyPr/>
          <a:lstStyle/>
          <a:p>
            <a:r>
              <a:rPr lang="en-IE" dirty="0" smtClean="0">
                <a:solidFill>
                  <a:schemeClr val="tx1"/>
                </a:solidFill>
              </a:rPr>
              <a:t>College information is subject to change and should be checked directly on the college website</a:t>
            </a:r>
            <a:endParaRPr lang="en-US" dirty="0">
              <a:solidFill>
                <a:schemeClr val="tx1"/>
              </a:solidFill>
            </a:endParaRPr>
          </a:p>
        </p:txBody>
      </p:sp>
    </p:spTree>
    <p:extLst>
      <p:ext uri="{BB962C8B-B14F-4D97-AF65-F5344CB8AC3E}">
        <p14:creationId xmlns:p14="http://schemas.microsoft.com/office/powerpoint/2010/main" val="366569569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idx="1"/>
          </p:nvPr>
        </p:nvSpPr>
        <p:spPr/>
        <p:txBody>
          <a:bodyPr/>
          <a:lstStyle/>
          <a:p>
            <a:pPr algn="ctr" eaLnBrk="1" hangingPunct="1">
              <a:buFont typeface="Wingdings 3" pitchFamily="18" charset="2"/>
              <a:buNone/>
            </a:pPr>
            <a:r>
              <a:rPr lang="en-IE" sz="6000" smtClean="0">
                <a:latin typeface="Comic Sans MS" pitchFamily="66" charset="0"/>
              </a:rPr>
              <a:t>Do not give up subjects you love!</a:t>
            </a:r>
          </a:p>
        </p:txBody>
      </p:sp>
      <p:sp>
        <p:nvSpPr>
          <p:cNvPr id="4" name="Title 1"/>
          <p:cNvSpPr>
            <a:spLocks noGrp="1"/>
          </p:cNvSpPr>
          <p:nvPr>
            <p:ph type="title"/>
          </p:nvPr>
        </p:nvSpPr>
        <p:spPr>
          <a:xfrm>
            <a:off x="179512" y="260648"/>
            <a:ext cx="8534400" cy="758952"/>
          </a:xfrm>
          <a:solidFill>
            <a:schemeClr val="accent2"/>
          </a:solidFill>
        </p:spPr>
        <p:txBody>
          <a:bodyPr/>
          <a:lstStyle/>
          <a:p>
            <a:pPr algn="ctr" eaLnBrk="1" fontAlgn="auto" hangingPunct="1">
              <a:spcAft>
                <a:spcPts val="0"/>
              </a:spcAft>
              <a:defRPr/>
            </a:pPr>
            <a:r>
              <a:rPr lang="en-IE" dirty="0" smtClean="0">
                <a:solidFill>
                  <a:srgbClr val="002060"/>
                </a:solidFill>
                <a:latin typeface="Comic Sans MS" pitchFamily="66" charset="0"/>
              </a:rPr>
              <a:t>And …</a:t>
            </a:r>
            <a:endParaRPr lang="en-IE" dirty="0">
              <a:solidFill>
                <a:srgbClr val="002060"/>
              </a:solidFill>
              <a:latin typeface="Comic Sans MS" pitchFamily="66" charset="0"/>
            </a:endParaRPr>
          </a:p>
        </p:txBody>
      </p:sp>
      <p:pic>
        <p:nvPicPr>
          <p:cNvPr id="26628" name="Picture 2" descr="C:\Documents and Settings\ecathain\Local Settings\Temporary Internet Files\Content.IE5\PQ4Y5JR8\MC900446388[1].wmf"/>
          <p:cNvPicPr>
            <a:picLocks noChangeAspect="1" noChangeArrowheads="1"/>
          </p:cNvPicPr>
          <p:nvPr/>
        </p:nvPicPr>
        <p:blipFill>
          <a:blip r:embed="rId3" cstate="print"/>
          <a:srcRect/>
          <a:stretch>
            <a:fillRect/>
          </a:stretch>
        </p:blipFill>
        <p:spPr bwMode="auto">
          <a:xfrm rot="1014414">
            <a:off x="5862638" y="3325813"/>
            <a:ext cx="1509712" cy="1730375"/>
          </a:xfrm>
          <a:prstGeom prst="rect">
            <a:avLst/>
          </a:prstGeom>
          <a:noFill/>
          <a:ln w="9525">
            <a:noFill/>
            <a:miter lim="800000"/>
            <a:headEnd/>
            <a:tailEnd/>
          </a:ln>
        </p:spPr>
      </p:pic>
      <p:pic>
        <p:nvPicPr>
          <p:cNvPr id="26629" name="Picture 3" descr="C:\Documents and Settings\ecathain\Local Settings\Temporary Internet Files\Content.IE5\5Z10TFP5\MP900411766[1].jpg"/>
          <p:cNvPicPr>
            <a:picLocks noChangeAspect="1" noChangeArrowheads="1"/>
          </p:cNvPicPr>
          <p:nvPr/>
        </p:nvPicPr>
        <p:blipFill>
          <a:blip r:embed="rId4" cstate="print"/>
          <a:srcRect/>
          <a:stretch>
            <a:fillRect/>
          </a:stretch>
        </p:blipFill>
        <p:spPr bwMode="auto">
          <a:xfrm rot="-715794">
            <a:off x="2251075" y="3608388"/>
            <a:ext cx="1235075" cy="1857375"/>
          </a:xfrm>
          <a:prstGeom prst="rect">
            <a:avLst/>
          </a:prstGeom>
          <a:noFill/>
          <a:ln w="9525">
            <a:noFill/>
            <a:miter lim="800000"/>
            <a:headEnd/>
            <a:tailEnd/>
          </a:ln>
        </p:spPr>
      </p:pic>
      <p:pic>
        <p:nvPicPr>
          <p:cNvPr id="26630" name="Picture 4" descr="C:\Documents and Settings\ecathain\Local Settings\Temporary Internet Files\Content.IE5\5Z10TFP5\MP900386786[1].jpg"/>
          <p:cNvPicPr>
            <a:picLocks noChangeAspect="1" noChangeArrowheads="1"/>
          </p:cNvPicPr>
          <p:nvPr/>
        </p:nvPicPr>
        <p:blipFill>
          <a:blip r:embed="rId5" cstate="print"/>
          <a:srcRect/>
          <a:stretch>
            <a:fillRect/>
          </a:stretch>
        </p:blipFill>
        <p:spPr bwMode="auto">
          <a:xfrm>
            <a:off x="4340225" y="3944938"/>
            <a:ext cx="1162050" cy="1628775"/>
          </a:xfrm>
          <a:prstGeom prst="rect">
            <a:avLst/>
          </a:prstGeom>
          <a:noFill/>
          <a:ln w="9525">
            <a:noFill/>
            <a:miter lim="800000"/>
            <a:headEnd/>
            <a:tailEnd/>
          </a:ln>
        </p:spPr>
      </p:pic>
      <p:pic>
        <p:nvPicPr>
          <p:cNvPr id="26631" name="Picture 5" descr="C:\Program Files\Microsoft Office\MEDIA\CAGCAT10\j0305257.wmf"/>
          <p:cNvPicPr>
            <a:picLocks noChangeAspect="1" noChangeArrowheads="1"/>
          </p:cNvPicPr>
          <p:nvPr/>
        </p:nvPicPr>
        <p:blipFill>
          <a:blip r:embed="rId6" cstate="print"/>
          <a:srcRect/>
          <a:stretch>
            <a:fillRect/>
          </a:stretch>
        </p:blipFill>
        <p:spPr bwMode="auto">
          <a:xfrm>
            <a:off x="285750" y="3071813"/>
            <a:ext cx="1138238" cy="1828800"/>
          </a:xfrm>
          <a:prstGeom prst="rect">
            <a:avLst/>
          </a:prstGeom>
          <a:noFill/>
          <a:ln w="9525">
            <a:noFill/>
            <a:miter lim="800000"/>
            <a:headEnd/>
            <a:tailEnd/>
          </a:ln>
        </p:spPr>
      </p:pic>
      <p:pic>
        <p:nvPicPr>
          <p:cNvPr id="26632" name="Picture 7" descr="C:\Documents and Settings\ecathain\Local Settings\Temporary Internet Files\Content.IE5\5OWWCCNM\MC900389698[1].wmf"/>
          <p:cNvPicPr>
            <a:picLocks noChangeAspect="1" noChangeArrowheads="1"/>
          </p:cNvPicPr>
          <p:nvPr/>
        </p:nvPicPr>
        <p:blipFill>
          <a:blip r:embed="rId7" cstate="print"/>
          <a:srcRect/>
          <a:stretch>
            <a:fillRect/>
          </a:stretch>
        </p:blipFill>
        <p:spPr bwMode="auto">
          <a:xfrm>
            <a:off x="7345363" y="4292600"/>
            <a:ext cx="1811337" cy="1595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endParaRPr lang="en-IE"/>
          </a:p>
        </p:txBody>
      </p:sp>
      <p:sp>
        <p:nvSpPr>
          <p:cNvPr id="49154" name="Rectangle 2"/>
          <p:cNvSpPr>
            <a:spLocks noGrp="1" noChangeArrowheads="1"/>
          </p:cNvSpPr>
          <p:nvPr>
            <p:ph sz="half" idx="1"/>
          </p:nvPr>
        </p:nvSpPr>
        <p:spPr/>
        <p:txBody>
          <a:bodyPr>
            <a:normAutofit fontScale="85000" lnSpcReduction="20000"/>
          </a:bodyPr>
          <a:lstStyle/>
          <a:p>
            <a:pPr eaLnBrk="1" hangingPunct="1">
              <a:lnSpc>
                <a:spcPct val="80000"/>
              </a:lnSpc>
              <a:buFont typeface="Wingdings" pitchFamily="2" charset="2"/>
              <a:buNone/>
              <a:defRPr/>
            </a:pPr>
            <a:endParaRPr lang="en-US" sz="2000" u="sng" dirty="0">
              <a:solidFill>
                <a:schemeClr val="accent1"/>
              </a:solidFill>
            </a:endParaRPr>
          </a:p>
          <a:p>
            <a:pPr lvl="1" eaLnBrk="1" hangingPunct="1">
              <a:lnSpc>
                <a:spcPct val="130000"/>
              </a:lnSpc>
              <a:buClr>
                <a:srgbClr val="FF0000"/>
              </a:buClr>
              <a:buSzTx/>
              <a:buFont typeface="Wingdings" pitchFamily="2" charset="2"/>
              <a:buNone/>
              <a:defRPr/>
            </a:pPr>
            <a:r>
              <a:rPr lang="en-IE" dirty="0"/>
              <a:t>Choose subjects </a:t>
            </a:r>
            <a:r>
              <a:rPr lang="en-IE" dirty="0" smtClean="0"/>
              <a:t>YOU:</a:t>
            </a:r>
            <a:endParaRPr lang="en-IE" dirty="0"/>
          </a:p>
          <a:p>
            <a:pPr lvl="1" eaLnBrk="1" hangingPunct="1">
              <a:lnSpc>
                <a:spcPct val="130000"/>
              </a:lnSpc>
              <a:buClr>
                <a:srgbClr val="FF0000"/>
              </a:buClr>
              <a:buSzTx/>
              <a:buFont typeface="Wingdings" pitchFamily="2" charset="2"/>
              <a:buChar char="¯"/>
              <a:defRPr/>
            </a:pPr>
            <a:r>
              <a:rPr lang="en-IE" dirty="0" smtClean="0"/>
              <a:t>Like</a:t>
            </a:r>
            <a:endParaRPr lang="en-IE" dirty="0"/>
          </a:p>
          <a:p>
            <a:pPr lvl="1" eaLnBrk="1" hangingPunct="1">
              <a:lnSpc>
                <a:spcPct val="130000"/>
              </a:lnSpc>
              <a:buClr>
                <a:srgbClr val="FF0000"/>
              </a:buClr>
              <a:buSzTx/>
              <a:buFont typeface="Wingdings" pitchFamily="2" charset="2"/>
              <a:buChar char="¯"/>
              <a:defRPr/>
            </a:pPr>
            <a:r>
              <a:rPr lang="en-IE" dirty="0" smtClean="0"/>
              <a:t>Have </a:t>
            </a:r>
            <a:r>
              <a:rPr lang="en-IE" dirty="0"/>
              <a:t>achieved well in</a:t>
            </a:r>
          </a:p>
          <a:p>
            <a:pPr lvl="1" eaLnBrk="1" hangingPunct="1">
              <a:lnSpc>
                <a:spcPct val="130000"/>
              </a:lnSpc>
              <a:buClr>
                <a:srgbClr val="FF0000"/>
              </a:buClr>
              <a:buSzTx/>
              <a:buFont typeface="Wingdings" pitchFamily="2" charset="2"/>
              <a:buChar char="¯"/>
              <a:defRPr/>
            </a:pPr>
            <a:r>
              <a:rPr lang="en-IE" dirty="0" smtClean="0"/>
              <a:t>Need for your future</a:t>
            </a:r>
            <a:endParaRPr lang="en-IE" dirty="0"/>
          </a:p>
          <a:p>
            <a:pPr lvl="1" eaLnBrk="1" hangingPunct="1">
              <a:lnSpc>
                <a:spcPct val="130000"/>
              </a:lnSpc>
              <a:buClr>
                <a:srgbClr val="FF0000"/>
              </a:buClr>
              <a:buSzTx/>
              <a:buFont typeface="Wingdings" pitchFamily="2" charset="2"/>
              <a:buChar char="¯"/>
              <a:defRPr/>
            </a:pPr>
            <a:r>
              <a:rPr lang="en-IE" dirty="0"/>
              <a:t>A</a:t>
            </a:r>
            <a:r>
              <a:rPr lang="en-IE" dirty="0" smtClean="0"/>
              <a:t>re </a:t>
            </a:r>
            <a:r>
              <a:rPr lang="en-IE" dirty="0"/>
              <a:t>prepared to work </a:t>
            </a:r>
            <a:r>
              <a:rPr lang="en-IE" dirty="0" smtClean="0"/>
              <a:t>at</a:t>
            </a:r>
          </a:p>
          <a:p>
            <a:pPr lvl="1" eaLnBrk="1" hangingPunct="1">
              <a:lnSpc>
                <a:spcPct val="130000"/>
              </a:lnSpc>
              <a:buClr>
                <a:srgbClr val="FF0000"/>
              </a:buClr>
              <a:buSzTx/>
              <a:buNone/>
              <a:defRPr/>
            </a:pPr>
            <a:endParaRPr lang="en-IE" dirty="0" smtClean="0"/>
          </a:p>
          <a:p>
            <a:pPr lvl="1">
              <a:buFont typeface="Wingdings" pitchFamily="2" charset="2"/>
              <a:buChar char="J"/>
              <a:defRPr/>
            </a:pPr>
            <a:r>
              <a:rPr lang="en-IE" dirty="0"/>
              <a:t>Link </a:t>
            </a:r>
            <a:r>
              <a:rPr lang="en-IE" dirty="0" smtClean="0"/>
              <a:t> </a:t>
            </a:r>
            <a:r>
              <a:rPr lang="en-IE" dirty="0"/>
              <a:t>talents </a:t>
            </a:r>
            <a:r>
              <a:rPr lang="en-IE" dirty="0" smtClean="0"/>
              <a:t>to subjects</a:t>
            </a:r>
            <a:endParaRPr lang="en-IE" dirty="0"/>
          </a:p>
          <a:p>
            <a:pPr lvl="1">
              <a:buFont typeface="Wingdings" pitchFamily="2" charset="2"/>
              <a:buChar char="J"/>
              <a:defRPr/>
            </a:pPr>
            <a:r>
              <a:rPr lang="en-IE" dirty="0"/>
              <a:t>Talk to teachers, siblings, neighbours, people </a:t>
            </a:r>
            <a:r>
              <a:rPr lang="en-IE" dirty="0" smtClean="0"/>
              <a:t>on the </a:t>
            </a:r>
            <a:r>
              <a:rPr lang="en-IE" dirty="0"/>
              <a:t>bus</a:t>
            </a:r>
          </a:p>
          <a:p>
            <a:pPr lvl="1">
              <a:buFont typeface="Wingdings" pitchFamily="2" charset="2"/>
              <a:buChar char="J"/>
              <a:defRPr/>
            </a:pPr>
            <a:r>
              <a:rPr lang="en-IE" dirty="0"/>
              <a:t>Look at senior cycle text books</a:t>
            </a:r>
          </a:p>
          <a:p>
            <a:pPr lvl="1">
              <a:buFont typeface="Wingdings" pitchFamily="2" charset="2"/>
              <a:buChar char="J"/>
              <a:defRPr/>
            </a:pPr>
            <a:r>
              <a:rPr lang="en-IE" dirty="0"/>
              <a:t>Choose a good mix of subjects to </a:t>
            </a:r>
            <a:r>
              <a:rPr lang="en-IE" dirty="0" smtClean="0"/>
              <a:t>keep </a:t>
            </a:r>
            <a:r>
              <a:rPr lang="en-IE" dirty="0"/>
              <a:t>college and career options open</a:t>
            </a:r>
          </a:p>
          <a:p>
            <a:pPr lvl="1" eaLnBrk="1" hangingPunct="1">
              <a:lnSpc>
                <a:spcPct val="130000"/>
              </a:lnSpc>
              <a:buClr>
                <a:srgbClr val="FF0000"/>
              </a:buClr>
              <a:buSzTx/>
              <a:buFont typeface="Wingdings" pitchFamily="2" charset="2"/>
              <a:buChar char="¯"/>
              <a:defRPr/>
            </a:pPr>
            <a:endParaRPr lang="en-IE" dirty="0"/>
          </a:p>
          <a:p>
            <a:pPr lvl="1" eaLnBrk="1" hangingPunct="1">
              <a:lnSpc>
                <a:spcPct val="130000"/>
              </a:lnSpc>
              <a:buClr>
                <a:srgbClr val="FF0000"/>
              </a:buClr>
              <a:buSzTx/>
              <a:buFont typeface="Wingdings" pitchFamily="2" charset="2"/>
              <a:buNone/>
              <a:defRPr/>
            </a:pPr>
            <a:endParaRPr lang="en-US" dirty="0"/>
          </a:p>
        </p:txBody>
      </p:sp>
      <p:pic>
        <p:nvPicPr>
          <p:cNvPr id="18" name="Content Placeholder 17" descr="all my friends.jpg"/>
          <p:cNvPicPr>
            <a:picLocks noGrp="1" noChangeAspect="1"/>
          </p:cNvPicPr>
          <p:nvPr>
            <p:ph sz="half" idx="2"/>
          </p:nvPr>
        </p:nvPicPr>
        <p:blipFill>
          <a:blip r:embed="rId4" cstate="print"/>
          <a:stretch>
            <a:fillRect/>
          </a:stretch>
        </p:blipFill>
        <p:spPr>
          <a:xfrm>
            <a:off x="5364088" y="3789040"/>
            <a:ext cx="2466975" cy="1847850"/>
          </a:xfrm>
        </p:spPr>
      </p:pic>
      <p:grpSp>
        <p:nvGrpSpPr>
          <p:cNvPr id="3" name="Group 7"/>
          <p:cNvGrpSpPr>
            <a:grpSpLocks/>
          </p:cNvGrpSpPr>
          <p:nvPr/>
        </p:nvGrpSpPr>
        <p:grpSpPr bwMode="auto">
          <a:xfrm>
            <a:off x="4648200" y="1679546"/>
            <a:ext cx="4343400" cy="927100"/>
            <a:chOff x="2928" y="960"/>
            <a:chExt cx="2736" cy="584"/>
          </a:xfrm>
        </p:grpSpPr>
        <p:pic>
          <p:nvPicPr>
            <p:cNvPr id="21513" name="Picture 8" descr="artis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 y="960"/>
              <a:ext cx="67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9" descr="DANC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 y="960"/>
              <a:ext cx="67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0" descr="ENGINE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2" y="960"/>
              <a:ext cx="62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1" descr="pilot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6" y="960"/>
              <a:ext cx="76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510" name="WordArt 15"/>
          <p:cNvSpPr>
            <a:spLocks noChangeArrowheads="1" noChangeShapeType="1" noTextEdit="1"/>
          </p:cNvSpPr>
          <p:nvPr/>
        </p:nvSpPr>
        <p:spPr bwMode="auto">
          <a:xfrm>
            <a:off x="1176338" y="404664"/>
            <a:ext cx="6575425" cy="533400"/>
          </a:xfrm>
          <a:prstGeom prst="rect">
            <a:avLst/>
          </a:prstGeom>
        </p:spPr>
        <p:txBody>
          <a:bodyPr wrap="none" fromWordArt="1">
            <a:prstTxWarp prst="textPlain">
              <a:avLst>
                <a:gd name="adj" fmla="val 50000"/>
              </a:avLst>
            </a:prstTxWarp>
          </a:bodyPr>
          <a:lstStyle/>
          <a:p>
            <a:pPr algn="ctr"/>
            <a:r>
              <a:rPr lang="en-IE" sz="3600" kern="10" dirty="0">
                <a:ln w="12700">
                  <a:solidFill>
                    <a:srgbClr val="EAEAEA"/>
                  </a:solidFill>
                  <a:round/>
                  <a:headEnd/>
                  <a:tailEnd/>
                </a:ln>
                <a:solidFill>
                  <a:schemeClr val="tx2"/>
                </a:solidFill>
                <a:effectLst>
                  <a:outerShdw dist="35921" dir="2700000" sy="50000" kx="2115830" algn="bl" rotWithShape="0">
                    <a:srgbClr val="C0C0C0">
                      <a:alpha val="79999"/>
                    </a:srgbClr>
                  </a:outerShdw>
                </a:effectLst>
                <a:latin typeface="Arial Black"/>
              </a:rPr>
              <a:t>CHOOSING  SUBJECTS</a:t>
            </a:r>
          </a:p>
        </p:txBody>
      </p:sp>
    </p:spTree>
    <p:custDataLst>
      <p:tags r:id="rId1"/>
    </p:custDataLst>
    <p:extLst>
      <p:ext uri="{BB962C8B-B14F-4D97-AF65-F5344CB8AC3E}">
        <p14:creationId xmlns:p14="http://schemas.microsoft.com/office/powerpoint/2010/main" val="42644421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575" y="1490663"/>
            <a:ext cx="8229600" cy="4525962"/>
          </a:xfrm>
        </p:spPr>
        <p:txBody>
          <a:bodyPr>
            <a:normAutofit/>
          </a:bodyPr>
          <a:lstStyle/>
          <a:p>
            <a:pPr marL="365760" indent="-256032" eaLnBrk="1" fontAlgn="auto" hangingPunct="1">
              <a:spcAft>
                <a:spcPts val="0"/>
              </a:spcAft>
              <a:buFont typeface="Wingdings 3"/>
              <a:buChar char=""/>
              <a:defRPr/>
            </a:pPr>
            <a:r>
              <a:rPr lang="en-IE" b="1" dirty="0" smtClean="0">
                <a:latin typeface="Comic Sans MS" pitchFamily="66" charset="0"/>
              </a:rPr>
              <a:t>ABILITY  - </a:t>
            </a:r>
            <a:r>
              <a:rPr lang="en-IE" dirty="0" smtClean="0">
                <a:latin typeface="Comic Sans MS" pitchFamily="66" charset="0"/>
              </a:rPr>
              <a:t>choose subjects in which you are likely to get good grades. </a:t>
            </a:r>
          </a:p>
          <a:p>
            <a:pPr marL="365760" indent="-256032" eaLnBrk="1" fontAlgn="auto" hangingPunct="1">
              <a:spcAft>
                <a:spcPts val="0"/>
              </a:spcAft>
              <a:buFont typeface="Wingdings 3"/>
              <a:buChar char=""/>
              <a:defRPr/>
            </a:pPr>
            <a:r>
              <a:rPr lang="en-IE" b="1" dirty="0" smtClean="0">
                <a:latin typeface="Comic Sans MS" pitchFamily="66" charset="0"/>
              </a:rPr>
              <a:t>INTEREST  - </a:t>
            </a:r>
            <a:r>
              <a:rPr lang="en-IE" dirty="0" smtClean="0">
                <a:latin typeface="Comic Sans MS" pitchFamily="66" charset="0"/>
              </a:rPr>
              <a:t>Choose subjects that you are genuinely interested in as you are much more likely to study those subjects and do well in them.  </a:t>
            </a:r>
          </a:p>
          <a:p>
            <a:pPr marL="365760" indent="-256032" eaLnBrk="1" fontAlgn="auto" hangingPunct="1">
              <a:spcAft>
                <a:spcPts val="0"/>
              </a:spcAft>
              <a:buFont typeface="Wingdings 3"/>
              <a:buChar char=""/>
              <a:defRPr/>
            </a:pPr>
            <a:r>
              <a:rPr lang="en-IE" b="1" dirty="0" smtClean="0">
                <a:latin typeface="Comic Sans MS" pitchFamily="66" charset="0"/>
              </a:rPr>
              <a:t>CAREER  - </a:t>
            </a:r>
            <a:r>
              <a:rPr lang="en-IE" dirty="0" smtClean="0">
                <a:latin typeface="Comic Sans MS" pitchFamily="66" charset="0"/>
              </a:rPr>
              <a:t>In addition to the core subjects (Irish, English, Maths) there are other subjects that are essential for some courses and careers. </a:t>
            </a:r>
            <a:endParaRPr lang="en-IE" dirty="0">
              <a:latin typeface="Comic Sans MS" pitchFamily="66" charset="0"/>
            </a:endParaRPr>
          </a:p>
        </p:txBody>
      </p:sp>
      <p:sp>
        <p:nvSpPr>
          <p:cNvPr id="2" name="Title 1"/>
          <p:cNvSpPr>
            <a:spLocks noGrp="1"/>
          </p:cNvSpPr>
          <p:nvPr>
            <p:ph type="title"/>
          </p:nvPr>
        </p:nvSpPr>
        <p:spPr>
          <a:solidFill>
            <a:schemeClr val="accent2"/>
          </a:solidFill>
        </p:spPr>
        <p:txBody>
          <a:bodyPr>
            <a:normAutofit fontScale="90000"/>
          </a:bodyPr>
          <a:lstStyle/>
          <a:p>
            <a:pPr algn="ctr" eaLnBrk="1" fontAlgn="auto" hangingPunct="1">
              <a:spcAft>
                <a:spcPts val="0"/>
              </a:spcAft>
              <a:defRPr/>
            </a:pPr>
            <a:r>
              <a:rPr lang="en-IE" sz="2700" dirty="0" smtClean="0">
                <a:solidFill>
                  <a:srgbClr val="002060"/>
                </a:solidFill>
              </a:rPr>
              <a:t>Consider the following factors when choosing your subjects</a:t>
            </a:r>
            <a:r>
              <a:rPr lang="en-IE" dirty="0" smtClean="0">
                <a:solidFill>
                  <a:srgbClr val="002060"/>
                </a:solidFill>
              </a:rPr>
              <a:t>:</a:t>
            </a:r>
            <a:endParaRPr lang="en-IE" dirty="0">
              <a:solidFill>
                <a:srgbClr val="002060"/>
              </a:solidFill>
            </a:endParaRPr>
          </a:p>
        </p:txBody>
      </p:sp>
      <p:pic>
        <p:nvPicPr>
          <p:cNvPr id="16388" name="Picture 4" descr="C:\Documents and Settings\ecathain\Local Settings\Temporary Internet Files\Content.IE5\5Z10TFP5\MM900046560[1].gif"/>
          <p:cNvPicPr>
            <a:picLocks noChangeAspect="1" noChangeArrowheads="1" noCrop="1"/>
          </p:cNvPicPr>
          <p:nvPr/>
        </p:nvPicPr>
        <p:blipFill>
          <a:blip r:embed="rId3" cstate="print"/>
          <a:srcRect/>
          <a:stretch>
            <a:fillRect/>
          </a:stretch>
        </p:blipFill>
        <p:spPr bwMode="auto">
          <a:xfrm>
            <a:off x="8429625" y="1285875"/>
            <a:ext cx="476250" cy="1323975"/>
          </a:xfrm>
          <a:prstGeom prst="rect">
            <a:avLst/>
          </a:prstGeom>
          <a:noFill/>
          <a:ln w="9525">
            <a:noFill/>
            <a:miter lim="800000"/>
            <a:headEnd/>
            <a:tailEnd/>
          </a:ln>
        </p:spPr>
      </p:pic>
      <p:pic>
        <p:nvPicPr>
          <p:cNvPr id="8199" name="Picture 7" descr="C:\Documents and Settings\ecathain\Local Settings\Temporary Internet Files\Content.IE5\2VV324KG\MP900402266[1].jpg"/>
          <p:cNvPicPr>
            <a:picLocks noChangeAspect="1" noChangeArrowheads="1"/>
          </p:cNvPicPr>
          <p:nvPr/>
        </p:nvPicPr>
        <p:blipFill>
          <a:blip r:embed="rId4" cstate="print"/>
          <a:srcRect/>
          <a:stretch>
            <a:fillRect/>
          </a:stretch>
        </p:blipFill>
        <p:spPr bwMode="auto">
          <a:xfrm flipH="1">
            <a:off x="0" y="2857496"/>
            <a:ext cx="757371" cy="1137167"/>
          </a:xfrm>
          <a:prstGeom prst="rect">
            <a:avLst/>
          </a:prstGeom>
          <a:ln>
            <a:noFill/>
          </a:ln>
          <a:effectLst>
            <a:softEdge rad="112500"/>
          </a:effectLst>
        </p:spPr>
      </p:pic>
      <p:pic>
        <p:nvPicPr>
          <p:cNvPr id="16390" name="Picture 8" descr="C:\Documents and Settings\ecathain\Local Settings\Temporary Internet Files\Content.IE5\PQ4Y5JR8\MC900433849[1].png"/>
          <p:cNvPicPr>
            <a:picLocks noChangeAspect="1" noChangeArrowheads="1"/>
          </p:cNvPicPr>
          <p:nvPr/>
        </p:nvPicPr>
        <p:blipFill>
          <a:blip r:embed="rId5" cstate="print"/>
          <a:srcRect/>
          <a:stretch>
            <a:fillRect/>
          </a:stretch>
        </p:blipFill>
        <p:spPr bwMode="auto">
          <a:xfrm>
            <a:off x="8301038" y="4214813"/>
            <a:ext cx="842962" cy="842962"/>
          </a:xfrm>
          <a:prstGeom prst="rect">
            <a:avLst/>
          </a:prstGeom>
          <a:noFill/>
          <a:ln w="9525">
            <a:noFill/>
            <a:miter lim="800000"/>
            <a:headEnd/>
            <a:tailEnd/>
          </a:ln>
        </p:spPr>
      </p:pic>
      <p:pic>
        <p:nvPicPr>
          <p:cNvPr id="8201" name="Picture 9" descr="C:\Documents and Settings\ecathain\Local Settings\Temporary Internet Files\Content.IE5\G48EKRA2\MP900448455[1].jpg"/>
          <p:cNvPicPr>
            <a:picLocks noChangeAspect="1" noChangeArrowheads="1"/>
          </p:cNvPicPr>
          <p:nvPr/>
        </p:nvPicPr>
        <p:blipFill>
          <a:blip r:embed="rId6" cstate="print"/>
          <a:srcRect/>
          <a:stretch>
            <a:fillRect/>
          </a:stretch>
        </p:blipFill>
        <p:spPr bwMode="auto">
          <a:xfrm>
            <a:off x="3203848" y="5373216"/>
            <a:ext cx="1517107" cy="10114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0" y="1981200"/>
            <a:ext cx="9144000" cy="4876800"/>
          </a:xfrm>
        </p:spPr>
        <p:txBody>
          <a:bodyPr/>
          <a:lstStyle/>
          <a:p>
            <a:pPr algn="ctr" eaLnBrk="1" hangingPunct="1"/>
            <a:r>
              <a:rPr lang="en-IE" b="1" smtClean="0">
                <a:latin typeface="Comic Sans MS" pitchFamily="66" charset="0"/>
              </a:rPr>
              <a:t>What subject am I most interested in?</a:t>
            </a:r>
          </a:p>
          <a:p>
            <a:pPr algn="ctr" eaLnBrk="1" hangingPunct="1"/>
            <a:endParaRPr lang="en-IE" b="1" smtClean="0">
              <a:latin typeface="Comic Sans MS" pitchFamily="66" charset="0"/>
            </a:endParaRPr>
          </a:p>
          <a:p>
            <a:pPr algn="ctr" eaLnBrk="1" hangingPunct="1"/>
            <a:r>
              <a:rPr lang="en-IE" b="1" smtClean="0">
                <a:latin typeface="Comic Sans MS" pitchFamily="66" charset="0"/>
              </a:rPr>
              <a:t>What subject am I likely to be best at?</a:t>
            </a:r>
          </a:p>
          <a:p>
            <a:pPr algn="ctr" eaLnBrk="1" hangingPunct="1"/>
            <a:endParaRPr lang="en-IE" b="1" smtClean="0">
              <a:latin typeface="Comic Sans MS" pitchFamily="66" charset="0"/>
            </a:endParaRPr>
          </a:p>
          <a:p>
            <a:pPr algn="ctr" eaLnBrk="1" hangingPunct="1"/>
            <a:r>
              <a:rPr lang="en-IE" b="1" smtClean="0">
                <a:latin typeface="Comic Sans MS" pitchFamily="66" charset="0"/>
              </a:rPr>
              <a:t>What subjects will I need?</a:t>
            </a:r>
          </a:p>
          <a:p>
            <a:pPr algn="ctr" eaLnBrk="1" hangingPunct="1"/>
            <a:endParaRPr lang="en-IE" b="1" smtClean="0">
              <a:latin typeface="Comic Sans MS" pitchFamily="66" charset="0"/>
            </a:endParaRPr>
          </a:p>
          <a:p>
            <a:pPr algn="ctr" eaLnBrk="1" hangingPunct="1"/>
            <a:r>
              <a:rPr lang="en-IE" b="1" smtClean="0">
                <a:latin typeface="Comic Sans MS" pitchFamily="66" charset="0"/>
              </a:rPr>
              <a:t>Balanced choice of subjects</a:t>
            </a:r>
            <a:endParaRPr lang="en-GB" b="1" smtClean="0">
              <a:latin typeface="Comic Sans MS" pitchFamily="66" charset="0"/>
            </a:endParaRPr>
          </a:p>
        </p:txBody>
      </p:sp>
      <p:sp>
        <p:nvSpPr>
          <p:cNvPr id="7170" name="Rectangle 2"/>
          <p:cNvSpPr>
            <a:spLocks noGrp="1" noChangeArrowheads="1"/>
          </p:cNvSpPr>
          <p:nvPr>
            <p:ph type="title"/>
          </p:nvPr>
        </p:nvSpPr>
        <p:spPr>
          <a:xfrm>
            <a:off x="0" y="0"/>
            <a:ext cx="9144000" cy="1524000"/>
          </a:xfrm>
          <a:solidFill>
            <a:schemeClr val="accent2">
              <a:lumMod val="60000"/>
              <a:lumOff val="40000"/>
            </a:schemeClr>
          </a:solidFill>
        </p:spPr>
        <p:txBody>
          <a:bodyPr/>
          <a:lstStyle/>
          <a:p>
            <a:pPr algn="ctr" eaLnBrk="1" fontAlgn="auto" hangingPunct="1">
              <a:spcAft>
                <a:spcPts val="0"/>
              </a:spcAft>
              <a:defRPr/>
            </a:pPr>
            <a:r>
              <a:rPr lang="en-IE" sz="4800" dirty="0" smtClean="0">
                <a:solidFill>
                  <a:srgbClr val="7030A0"/>
                </a:solidFill>
              </a:rPr>
              <a:t>Making a Wise Choice</a:t>
            </a:r>
            <a:endParaRPr lang="en-GB" sz="4800" dirty="0" smtClean="0">
              <a:solidFill>
                <a:srgbClr val="7030A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idx="4294967295"/>
          </p:nvPr>
        </p:nvSpPr>
        <p:spPr>
          <a:xfrm>
            <a:off x="323528" y="260648"/>
            <a:ext cx="8229600" cy="1371600"/>
          </a:xfrm>
        </p:spPr>
        <p:txBody>
          <a:bodyPr>
            <a:normAutofit/>
          </a:bodyPr>
          <a:lstStyle/>
          <a:p>
            <a:pPr eaLnBrk="1" hangingPunct="1">
              <a:defRPr/>
            </a:pPr>
            <a:r>
              <a:rPr lang="en-US" sz="3600" dirty="0" smtClean="0">
                <a:solidFill>
                  <a:schemeClr val="hlink"/>
                </a:solidFill>
              </a:rPr>
              <a:t> </a:t>
            </a:r>
            <a:r>
              <a:rPr lang="en-US" sz="3600" dirty="0">
                <a:solidFill>
                  <a:schemeClr val="hlink"/>
                </a:solidFill>
              </a:rPr>
              <a:t>Career Decisions?</a:t>
            </a:r>
            <a:br>
              <a:rPr lang="en-US" sz="3600" dirty="0">
                <a:solidFill>
                  <a:schemeClr val="hlink"/>
                </a:solidFill>
              </a:rPr>
            </a:br>
            <a:endParaRPr lang="en-US" sz="3600" dirty="0">
              <a:solidFill>
                <a:schemeClr val="hlink"/>
              </a:solidFill>
            </a:endParaRPr>
          </a:p>
        </p:txBody>
      </p:sp>
      <p:graphicFrame>
        <p:nvGraphicFramePr>
          <p:cNvPr id="2" name="Diagram 1"/>
          <p:cNvGraphicFramePr/>
          <p:nvPr>
            <p:extLst>
              <p:ext uri="{D42A27DB-BD31-4B8C-83A1-F6EECF244321}">
                <p14:modId xmlns:p14="http://schemas.microsoft.com/office/powerpoint/2010/main" val="1548063397"/>
              </p:ext>
            </p:extLst>
          </p:nvPr>
        </p:nvGraphicFramePr>
        <p:xfrm>
          <a:off x="0" y="1196752"/>
          <a:ext cx="9144000" cy="5256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97998"/>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kellyglobal.net/eprise/main/image_library/uk/services/en/job_chart.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2276872"/>
            <a:ext cx="1609725"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2051987"/>
            <a:ext cx="2376264" cy="830997"/>
          </a:xfrm>
          <a:prstGeom prst="rect">
            <a:avLst/>
          </a:prstGeom>
          <a:noFill/>
        </p:spPr>
        <p:txBody>
          <a:bodyPr wrap="square" rtlCol="0">
            <a:spAutoFit/>
          </a:bodyPr>
          <a:lstStyle/>
          <a:p>
            <a:r>
              <a:rPr lang="en-IE" sz="1600" dirty="0" smtClean="0"/>
              <a:t>Skills/abilities/aptitude</a:t>
            </a:r>
          </a:p>
          <a:p>
            <a:r>
              <a:rPr lang="en-IE" sz="1600" i="1" dirty="0" smtClean="0"/>
              <a:t>What you’re good at naturally</a:t>
            </a:r>
            <a:endParaRPr lang="en-IE" sz="1600" i="1" dirty="0"/>
          </a:p>
        </p:txBody>
      </p:sp>
      <p:cxnSp>
        <p:nvCxnSpPr>
          <p:cNvPr id="6" name="Straight Arrow Connector 5"/>
          <p:cNvCxnSpPr/>
          <p:nvPr/>
        </p:nvCxnSpPr>
        <p:spPr>
          <a:xfrm flipV="1">
            <a:off x="5389637" y="2276872"/>
            <a:ext cx="144016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29797" y="1815207"/>
            <a:ext cx="2088232" cy="923330"/>
          </a:xfrm>
          <a:prstGeom prst="rect">
            <a:avLst/>
          </a:prstGeom>
          <a:noFill/>
        </p:spPr>
        <p:txBody>
          <a:bodyPr wrap="square" rtlCol="0">
            <a:spAutoFit/>
          </a:bodyPr>
          <a:lstStyle/>
          <a:p>
            <a:r>
              <a:rPr lang="en-IE" dirty="0" smtClean="0"/>
              <a:t>Things you like doing</a:t>
            </a:r>
          </a:p>
          <a:p>
            <a:endParaRPr lang="en-IE" dirty="0"/>
          </a:p>
        </p:txBody>
      </p:sp>
      <p:cxnSp>
        <p:nvCxnSpPr>
          <p:cNvPr id="10" name="Straight Arrow Connector 9"/>
          <p:cNvCxnSpPr>
            <a:stCxn id="1026" idx="2"/>
          </p:cNvCxnSpPr>
          <p:nvPr/>
        </p:nvCxnSpPr>
        <p:spPr>
          <a:xfrm>
            <a:off x="4584775" y="3838972"/>
            <a:ext cx="59233" cy="16782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60407" y="5517232"/>
            <a:ext cx="7552067" cy="369332"/>
          </a:xfrm>
          <a:prstGeom prst="rect">
            <a:avLst/>
          </a:prstGeom>
          <a:noFill/>
        </p:spPr>
        <p:txBody>
          <a:bodyPr wrap="none" rtlCol="0">
            <a:spAutoFit/>
          </a:bodyPr>
          <a:lstStyle/>
          <a:p>
            <a:r>
              <a:rPr lang="en-IE" dirty="0" smtClean="0"/>
              <a:t>What kind of person am I? Do I prefer working on my own/with people?</a:t>
            </a:r>
            <a:endParaRPr lang="en-IE" dirty="0"/>
          </a:p>
        </p:txBody>
      </p:sp>
      <p:cxnSp>
        <p:nvCxnSpPr>
          <p:cNvPr id="16" name="Straight Arrow Connector 15"/>
          <p:cNvCxnSpPr/>
          <p:nvPr/>
        </p:nvCxnSpPr>
        <p:spPr>
          <a:xfrm flipH="1" flipV="1">
            <a:off x="2555776" y="2564904"/>
            <a:ext cx="1224136" cy="1736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itle 16"/>
          <p:cNvSpPr>
            <a:spLocks noGrp="1"/>
          </p:cNvSpPr>
          <p:nvPr>
            <p:ph type="title"/>
          </p:nvPr>
        </p:nvSpPr>
        <p:spPr/>
        <p:txBody>
          <a:bodyPr/>
          <a:lstStyle/>
          <a:p>
            <a:r>
              <a:rPr lang="en-IE" dirty="0" smtClean="0"/>
              <a:t>Choosing a Career</a:t>
            </a:r>
            <a:endParaRPr lang="en-IE" dirty="0"/>
          </a:p>
        </p:txBody>
      </p:sp>
      <p:sp>
        <p:nvSpPr>
          <p:cNvPr id="18" name="Content Placeholder 17"/>
          <p:cNvSpPr>
            <a:spLocks noGrp="1"/>
          </p:cNvSpPr>
          <p:nvPr>
            <p:ph sz="quarter" idx="1"/>
          </p:nvPr>
        </p:nvSpPr>
        <p:spPr/>
        <p:txBody>
          <a:bodyPr/>
          <a:lstStyle/>
          <a:p>
            <a:pPr marL="0" indent="0">
              <a:buNone/>
            </a:pPr>
            <a:endParaRPr lang="en-IE" dirty="0"/>
          </a:p>
        </p:txBody>
      </p:sp>
    </p:spTree>
    <p:extLst>
      <p:ext uri="{BB962C8B-B14F-4D97-AF65-F5344CB8AC3E}">
        <p14:creationId xmlns:p14="http://schemas.microsoft.com/office/powerpoint/2010/main" val="23271383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defRPr/>
            </a:pPr>
            <a:r>
              <a:rPr lang="en-IE"/>
              <a:t>Not sure? Safe option</a:t>
            </a:r>
            <a:endParaRPr lang="en-US"/>
          </a:p>
        </p:txBody>
      </p:sp>
      <p:sp>
        <p:nvSpPr>
          <p:cNvPr id="58371" name="Rectangle 3"/>
          <p:cNvSpPr>
            <a:spLocks noGrp="1" noChangeArrowheads="1"/>
          </p:cNvSpPr>
          <p:nvPr>
            <p:ph sz="half" idx="1"/>
          </p:nvPr>
        </p:nvSpPr>
        <p:spPr/>
        <p:txBody>
          <a:bodyPr>
            <a:normAutofit/>
          </a:bodyPr>
          <a:lstStyle/>
          <a:p>
            <a:pPr eaLnBrk="1" hangingPunct="1">
              <a:defRPr/>
            </a:pPr>
            <a:r>
              <a:rPr lang="en-IE" sz="3600" dirty="0" smtClean="0"/>
              <a:t>Irish </a:t>
            </a:r>
          </a:p>
          <a:p>
            <a:pPr eaLnBrk="1" hangingPunct="1">
              <a:defRPr/>
            </a:pPr>
            <a:r>
              <a:rPr lang="en-IE" sz="3600" dirty="0" smtClean="0"/>
              <a:t>English</a:t>
            </a:r>
          </a:p>
          <a:p>
            <a:pPr eaLnBrk="1" hangingPunct="1">
              <a:defRPr/>
            </a:pPr>
            <a:r>
              <a:rPr lang="en-IE" sz="3600" dirty="0" smtClean="0"/>
              <a:t>Maths</a:t>
            </a:r>
          </a:p>
          <a:p>
            <a:pPr eaLnBrk="1" hangingPunct="1">
              <a:defRPr/>
            </a:pPr>
            <a:r>
              <a:rPr lang="en-IE" sz="3600" dirty="0" smtClean="0"/>
              <a:t>Language</a:t>
            </a:r>
          </a:p>
          <a:p>
            <a:pPr eaLnBrk="1" hangingPunct="1">
              <a:defRPr/>
            </a:pPr>
            <a:r>
              <a:rPr lang="en-IE" sz="3600" dirty="0" smtClean="0"/>
              <a:t>At least one Science subject</a:t>
            </a:r>
            <a:endParaRPr lang="en-IE" sz="3600" dirty="0"/>
          </a:p>
        </p:txBody>
      </p:sp>
      <p:pic>
        <p:nvPicPr>
          <p:cNvPr id="9220" name="Picture 4" descr="C:\Users\fdaly\AppData\Local\Microsoft\Windows\Temporary Internet Files\Content.IE5\IYE0TBHD\MP900422802[1].jpg"/>
          <p:cNvPicPr>
            <a:picLocks noGrp="1" noChangeAspect="1" noChangeArrowheads="1"/>
          </p:cNvPicPr>
          <p:nvPr>
            <p:ph sz="half" idx="2"/>
          </p:nvPr>
        </p:nvPicPr>
        <p:blipFill>
          <a:blip r:embed="rId3" cstate="print"/>
          <a:stretch>
            <a:fillRect/>
          </a:stretch>
        </p:blipFill>
        <p:spPr bwMode="auto">
          <a:xfrm>
            <a:off x="5259185" y="2151654"/>
            <a:ext cx="3121429" cy="312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46228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IE"/>
              <a:t>Resources</a:t>
            </a:r>
            <a:endParaRPr lang="en-US"/>
          </a:p>
        </p:txBody>
      </p:sp>
      <p:sp>
        <p:nvSpPr>
          <p:cNvPr id="25603" name="Rectangle 3"/>
          <p:cNvSpPr>
            <a:spLocks noGrp="1" noChangeArrowheads="1"/>
          </p:cNvSpPr>
          <p:nvPr>
            <p:ph sz="quarter" idx="1"/>
          </p:nvPr>
        </p:nvSpPr>
        <p:spPr/>
        <p:txBody>
          <a:bodyPr>
            <a:normAutofit/>
          </a:bodyPr>
          <a:lstStyle/>
          <a:p>
            <a:pPr eaLnBrk="1" hangingPunct="1">
              <a:lnSpc>
                <a:spcPct val="90000"/>
              </a:lnSpc>
              <a:defRPr/>
            </a:pPr>
            <a:r>
              <a:rPr lang="en-IE" sz="2400" dirty="0" smtClean="0">
                <a:hlinkClick r:id="rId3"/>
              </a:rPr>
              <a:t>www.curriculumonline.ie</a:t>
            </a:r>
            <a:r>
              <a:rPr lang="en-IE" sz="2400" dirty="0" smtClean="0"/>
              <a:t> 	Syllabus for LC Subjects</a:t>
            </a:r>
          </a:p>
          <a:p>
            <a:pPr eaLnBrk="1" hangingPunct="1">
              <a:lnSpc>
                <a:spcPct val="90000"/>
              </a:lnSpc>
              <a:defRPr/>
            </a:pPr>
            <a:r>
              <a:rPr lang="en-IE" sz="2400" dirty="0" smtClean="0">
                <a:hlinkClick r:id="rId4"/>
              </a:rPr>
              <a:t>www.examinations.ie</a:t>
            </a:r>
            <a:r>
              <a:rPr lang="en-IE" sz="2400" dirty="0" smtClean="0"/>
              <a:t> 		Look at past exam papers</a:t>
            </a:r>
            <a:endParaRPr lang="en-IE" sz="2400" dirty="0"/>
          </a:p>
          <a:p>
            <a:pPr eaLnBrk="1" hangingPunct="1">
              <a:lnSpc>
                <a:spcPct val="90000"/>
              </a:lnSpc>
              <a:defRPr/>
            </a:pPr>
            <a:r>
              <a:rPr lang="en-IE" sz="2400" dirty="0" smtClean="0">
                <a:hlinkClick r:id="rId5"/>
              </a:rPr>
              <a:t>www.qualifax.ie</a:t>
            </a:r>
            <a:r>
              <a:rPr lang="en-IE" sz="2400" dirty="0" smtClean="0"/>
              <a:t>			Check entry requirements</a:t>
            </a:r>
            <a:endParaRPr lang="en-IE" sz="2400" dirty="0"/>
          </a:p>
          <a:p>
            <a:pPr eaLnBrk="1" hangingPunct="1">
              <a:lnSpc>
                <a:spcPct val="90000"/>
              </a:lnSpc>
              <a:defRPr/>
            </a:pPr>
            <a:r>
              <a:rPr lang="en-IE" sz="2400" dirty="0" smtClean="0">
                <a:hlinkClick r:id="rId6"/>
              </a:rPr>
              <a:t>www.careersportal.ie</a:t>
            </a:r>
            <a:r>
              <a:rPr lang="en-IE" sz="2400" dirty="0" smtClean="0"/>
              <a:t> 		Read about all LC Subjects</a:t>
            </a:r>
            <a:endParaRPr lang="en-IE" sz="2400" dirty="0"/>
          </a:p>
          <a:p>
            <a:pPr eaLnBrk="1" hangingPunct="1">
              <a:lnSpc>
                <a:spcPct val="90000"/>
              </a:lnSpc>
              <a:defRPr/>
            </a:pPr>
            <a:r>
              <a:rPr lang="en-IE" sz="2400" dirty="0" smtClean="0"/>
              <a:t>College </a:t>
            </a:r>
            <a:r>
              <a:rPr lang="en-IE" sz="2400" dirty="0"/>
              <a:t>websites </a:t>
            </a:r>
            <a:r>
              <a:rPr lang="en-IE" sz="2400" dirty="0" smtClean="0">
                <a:hlinkClick r:id="rId7"/>
              </a:rPr>
              <a:t>www.ul.ie</a:t>
            </a:r>
            <a:r>
              <a:rPr lang="en-IE" sz="2400" dirty="0" smtClean="0"/>
              <a:t> </a:t>
            </a:r>
            <a:r>
              <a:rPr lang="en-IE" sz="2400" dirty="0" smtClean="0">
                <a:hlinkClick r:id="rId8"/>
              </a:rPr>
              <a:t>www.lit.ie</a:t>
            </a:r>
            <a:r>
              <a:rPr lang="en-IE" sz="2400" dirty="0" smtClean="0"/>
              <a:t> </a:t>
            </a:r>
            <a:r>
              <a:rPr lang="en-IE" sz="2400" dirty="0" smtClean="0">
                <a:hlinkClick r:id="rId9"/>
              </a:rPr>
              <a:t>www.mic.ul.ie</a:t>
            </a:r>
            <a:r>
              <a:rPr lang="en-IE" sz="2400" dirty="0" smtClean="0"/>
              <a:t> </a:t>
            </a:r>
            <a:endParaRPr lang="en-IE" sz="2400" dirty="0"/>
          </a:p>
          <a:p>
            <a:pPr eaLnBrk="1" hangingPunct="1">
              <a:lnSpc>
                <a:spcPct val="90000"/>
              </a:lnSpc>
              <a:defRPr/>
            </a:pPr>
            <a:r>
              <a:rPr lang="en-IE" sz="2400" dirty="0"/>
              <a:t>College Prospectuses</a:t>
            </a:r>
          </a:p>
          <a:p>
            <a:pPr eaLnBrk="1" hangingPunct="1">
              <a:lnSpc>
                <a:spcPct val="90000"/>
              </a:lnSpc>
              <a:defRPr/>
            </a:pPr>
            <a:r>
              <a:rPr lang="en-IE" sz="2400" dirty="0"/>
              <a:t>Guidance Counsellor</a:t>
            </a:r>
            <a:r>
              <a:rPr lang="en-IE" sz="2400" dirty="0">
                <a:sym typeface="Wingdings" pitchFamily="2" charset="2"/>
              </a:rPr>
              <a:t> make an appointment</a:t>
            </a:r>
          </a:p>
          <a:p>
            <a:pPr eaLnBrk="1" hangingPunct="1">
              <a:lnSpc>
                <a:spcPct val="90000"/>
              </a:lnSpc>
              <a:defRPr/>
            </a:pPr>
            <a:r>
              <a:rPr lang="en-IE" sz="2400" dirty="0">
                <a:sym typeface="Wingdings" pitchFamily="2" charset="2"/>
              </a:rPr>
              <a:t>T</a:t>
            </a:r>
            <a:r>
              <a:rPr lang="en-IE" sz="2400" dirty="0" smtClean="0">
                <a:sym typeface="Wingdings" pitchFamily="2" charset="2"/>
              </a:rPr>
              <a:t>eachers</a:t>
            </a:r>
            <a:endParaRPr lang="en-IE" sz="2400" dirty="0"/>
          </a:p>
          <a:p>
            <a:pPr eaLnBrk="1" hangingPunct="1">
              <a:lnSpc>
                <a:spcPct val="90000"/>
              </a:lnSpc>
              <a:defRPr/>
            </a:pPr>
            <a:r>
              <a:rPr lang="en-US" sz="2400" dirty="0" smtClean="0"/>
              <a:t>Senior Cycle Textbooks</a:t>
            </a:r>
            <a:endParaRPr lang="en-US" sz="2400" dirty="0"/>
          </a:p>
        </p:txBody>
      </p:sp>
      <p:sp>
        <p:nvSpPr>
          <p:cNvPr id="4" name="Footer Placeholder 3"/>
          <p:cNvSpPr>
            <a:spLocks noGrp="1"/>
          </p:cNvSpPr>
          <p:nvPr>
            <p:ph type="ftr" sz="quarter" idx="11"/>
          </p:nvPr>
        </p:nvSpPr>
        <p:spPr>
          <a:xfrm>
            <a:off x="304800" y="6410848"/>
            <a:ext cx="8839200" cy="365760"/>
          </a:xfrm>
        </p:spPr>
        <p:txBody>
          <a:bodyPr/>
          <a:lstStyle/>
          <a:p>
            <a:pPr algn="ctr"/>
            <a:r>
              <a:rPr lang="en-IE" i="1" dirty="0" smtClean="0"/>
              <a:t>Guidance Department, St. Anne's Community  College 2017</a:t>
            </a:r>
            <a:endParaRPr lang="en-IE" i="1" dirty="0"/>
          </a:p>
        </p:txBody>
      </p:sp>
    </p:spTree>
    <p:extLst>
      <p:ext uri="{BB962C8B-B14F-4D97-AF65-F5344CB8AC3E}">
        <p14:creationId xmlns:p14="http://schemas.microsoft.com/office/powerpoint/2010/main" val="311424193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tx1"/>
                </a:solidFill>
              </a:rPr>
              <a:t>Choices</a:t>
            </a:r>
            <a:endParaRPr lang="en-IE" dirty="0">
              <a:solidFill>
                <a:schemeClr val="tx1"/>
              </a:solidFill>
            </a:endParaRPr>
          </a:p>
        </p:txBody>
      </p:sp>
      <p:pic>
        <p:nvPicPr>
          <p:cNvPr id="4" name="Content Placeholder 3" descr="nelson change quote.jpg"/>
          <p:cNvPicPr>
            <a:picLocks noGrp="1" noChangeAspect="1"/>
          </p:cNvPicPr>
          <p:nvPr>
            <p:ph sz="quarter" idx="1"/>
          </p:nvPr>
        </p:nvPicPr>
        <p:blipFill>
          <a:blip r:embed="rId3" cstate="print"/>
          <a:stretch>
            <a:fillRect/>
          </a:stretch>
        </p:blipFill>
        <p:spPr>
          <a:xfrm>
            <a:off x="2843808" y="1772816"/>
            <a:ext cx="3888432" cy="313097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hlinkClick r:id="rId3"/>
              </a:rPr>
              <a:t>www.careersportal.ie</a:t>
            </a:r>
            <a:r>
              <a:rPr lang="en-IE" dirty="0" smtClean="0"/>
              <a:t> </a:t>
            </a:r>
            <a:endParaRPr lang="en-IE" dirty="0"/>
          </a:p>
        </p:txBody>
      </p:sp>
      <p:pic>
        <p:nvPicPr>
          <p:cNvPr id="4" name="Content Placeholder 3" descr="careers portal subject choice.jpg"/>
          <p:cNvPicPr>
            <a:picLocks noGrp="1" noChangeAspect="1"/>
          </p:cNvPicPr>
          <p:nvPr>
            <p:ph sz="quarter" idx="1"/>
          </p:nvPr>
        </p:nvPicPr>
        <p:blipFill>
          <a:blip r:embed="rId4" cstate="print"/>
          <a:stretch>
            <a:fillRect/>
          </a:stretch>
        </p:blipFill>
        <p:spPr>
          <a:xfrm>
            <a:off x="301625" y="1764583"/>
            <a:ext cx="8504238" cy="4097183"/>
          </a:xfr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475656" y="1916832"/>
            <a:ext cx="6400800" cy="685800"/>
          </a:xfrm>
        </p:spPr>
        <p:txBody>
          <a:bodyPr>
            <a:normAutofit fontScale="90000"/>
          </a:bodyPr>
          <a:lstStyle/>
          <a:p>
            <a:pPr eaLnBrk="1" hangingPunct="1">
              <a:defRPr/>
            </a:pPr>
            <a:r>
              <a:rPr lang="en-IE" dirty="0"/>
              <a:t>Language Entry Requirements </a:t>
            </a:r>
            <a:br>
              <a:rPr lang="en-IE" dirty="0"/>
            </a:br>
            <a:r>
              <a:rPr lang="en-IE" dirty="0"/>
              <a:t>for Third Level</a:t>
            </a:r>
            <a:endParaRPr lang="en-GB" dirty="0"/>
          </a:p>
        </p:txBody>
      </p:sp>
      <p:sp>
        <p:nvSpPr>
          <p:cNvPr id="16387" name="Rectangle 3"/>
          <p:cNvSpPr>
            <a:spLocks noGrp="1" noChangeArrowheads="1"/>
          </p:cNvSpPr>
          <p:nvPr>
            <p:ph sz="quarter" idx="1"/>
          </p:nvPr>
        </p:nvSpPr>
        <p:spPr/>
        <p:txBody>
          <a:bodyPr>
            <a:normAutofit/>
          </a:bodyPr>
          <a:lstStyle/>
          <a:p>
            <a:pPr indent="0" eaLnBrk="1" hangingPunct="1">
              <a:buNone/>
              <a:defRPr/>
            </a:pPr>
            <a:r>
              <a:rPr lang="en-IE" sz="2000" dirty="0" smtClean="0"/>
              <a:t>Two languages (English + One other) required for the following colleges:</a:t>
            </a:r>
          </a:p>
          <a:p>
            <a:pPr lvl="1" eaLnBrk="1" hangingPunct="1">
              <a:defRPr/>
            </a:pPr>
            <a:r>
              <a:rPr lang="en-IE" sz="2000" dirty="0" smtClean="0"/>
              <a:t>Trinity College</a:t>
            </a:r>
          </a:p>
          <a:p>
            <a:pPr lvl="1" eaLnBrk="1" hangingPunct="1">
              <a:defRPr/>
            </a:pPr>
            <a:r>
              <a:rPr lang="en-IE" sz="2000" dirty="0" smtClean="0"/>
              <a:t>Dublin </a:t>
            </a:r>
            <a:r>
              <a:rPr lang="en-IE" sz="2000" dirty="0"/>
              <a:t>Institute of Technology </a:t>
            </a:r>
          </a:p>
          <a:p>
            <a:pPr lvl="1" eaLnBrk="1" hangingPunct="1">
              <a:defRPr/>
            </a:pPr>
            <a:r>
              <a:rPr lang="en-IE" sz="2000" dirty="0" smtClean="0"/>
              <a:t>Dublin </a:t>
            </a:r>
            <a:r>
              <a:rPr lang="en-IE" sz="2000" dirty="0"/>
              <a:t>City University  - </a:t>
            </a:r>
            <a:endParaRPr lang="en-IE" sz="2000" dirty="0" smtClean="0"/>
          </a:p>
          <a:p>
            <a:pPr lvl="1" eaLnBrk="1" hangingPunct="1">
              <a:defRPr/>
            </a:pPr>
            <a:r>
              <a:rPr lang="en-IE" sz="2000" dirty="0" smtClean="0"/>
              <a:t>University of Limerick</a:t>
            </a:r>
          </a:p>
          <a:p>
            <a:pPr lvl="1" eaLnBrk="1" hangingPunct="1">
              <a:defRPr/>
            </a:pPr>
            <a:r>
              <a:rPr lang="en-IE" sz="2000" dirty="0" smtClean="0"/>
              <a:t>you </a:t>
            </a:r>
            <a:r>
              <a:rPr lang="en-IE" sz="2000" dirty="0"/>
              <a:t>can use a Pass in Irish </a:t>
            </a:r>
            <a:r>
              <a:rPr lang="en-IE" sz="2000" dirty="0" smtClean="0"/>
              <a:t>of a European language </a:t>
            </a:r>
            <a:r>
              <a:rPr lang="en-IE" sz="2000" dirty="0"/>
              <a:t>– unless it is required for a particular course</a:t>
            </a:r>
            <a:endParaRPr lang="en-GB" sz="20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69500"/>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defRPr/>
            </a:pPr>
            <a:r>
              <a:rPr lang="en-IE"/>
              <a:t>Language Entry Requirements </a:t>
            </a:r>
            <a:br>
              <a:rPr lang="en-IE"/>
            </a:br>
            <a:r>
              <a:rPr lang="en-IE"/>
              <a:t>for Third Level</a:t>
            </a:r>
            <a:endParaRPr lang="en-GB"/>
          </a:p>
        </p:txBody>
      </p:sp>
      <p:sp>
        <p:nvSpPr>
          <p:cNvPr id="15363" name="Rectangle 3"/>
          <p:cNvSpPr>
            <a:spLocks noGrp="1" noChangeArrowheads="1"/>
          </p:cNvSpPr>
          <p:nvPr>
            <p:ph sz="quarter" idx="1"/>
          </p:nvPr>
        </p:nvSpPr>
        <p:spPr/>
        <p:txBody>
          <a:bodyPr/>
          <a:lstStyle/>
          <a:p>
            <a:pPr eaLnBrk="1" hangingPunct="1">
              <a:defRPr/>
            </a:pPr>
            <a:r>
              <a:rPr lang="en-IE" dirty="0" smtClean="0"/>
              <a:t>Cadetships </a:t>
            </a:r>
            <a:r>
              <a:rPr lang="en-IE" dirty="0"/>
              <a:t>in the Army</a:t>
            </a:r>
            <a:r>
              <a:rPr lang="en-IE" dirty="0" smtClean="0"/>
              <a:t>, Army equitation, </a:t>
            </a:r>
            <a:r>
              <a:rPr lang="en-IE" dirty="0"/>
              <a:t>Air Corps and Naval </a:t>
            </a:r>
            <a:r>
              <a:rPr lang="en-IE" dirty="0" smtClean="0"/>
              <a:t>Service. </a:t>
            </a:r>
          </a:p>
          <a:p>
            <a:pPr lvl="1" eaLnBrk="1" hangingPunct="1">
              <a:defRPr/>
            </a:pPr>
            <a:r>
              <a:rPr lang="en-IE" dirty="0" smtClean="0"/>
              <a:t>3 HC3 and 3OD3</a:t>
            </a:r>
          </a:p>
          <a:p>
            <a:pPr lvl="1" eaLnBrk="1" hangingPunct="1">
              <a:defRPr/>
            </a:pPr>
            <a:r>
              <a:rPr lang="en-IE" dirty="0"/>
              <a:t>Irish +English + European Language</a:t>
            </a:r>
          </a:p>
          <a:p>
            <a:pPr eaLnBrk="1" hangingPunct="1">
              <a:defRPr/>
            </a:pPr>
            <a:r>
              <a:rPr lang="en-IE" dirty="0"/>
              <a:t>For the </a:t>
            </a:r>
            <a:r>
              <a:rPr lang="en-IE" dirty="0" smtClean="0"/>
              <a:t>Gardaí </a:t>
            </a:r>
            <a:r>
              <a:rPr lang="en-IE" dirty="0"/>
              <a:t>-  two languages are required</a:t>
            </a:r>
          </a:p>
          <a:p>
            <a:pPr eaLnBrk="1" hangingPunct="1">
              <a:defRPr/>
            </a:pPr>
            <a:r>
              <a:rPr lang="en-IE" dirty="0"/>
              <a:t>A European Language is not required for entry to the Institutes of Technology, unless it is part of the area of study</a:t>
            </a:r>
            <a:endParaRPr lang="en-GB"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906418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Subject Requirements</a:t>
            </a:r>
            <a:endParaRPr lang="en-IE" dirty="0"/>
          </a:p>
        </p:txBody>
      </p:sp>
      <p:sp>
        <p:nvSpPr>
          <p:cNvPr id="3" name="Content Placeholder 2"/>
          <p:cNvSpPr>
            <a:spLocks noGrp="1"/>
          </p:cNvSpPr>
          <p:nvPr>
            <p:ph sz="quarter" idx="1"/>
          </p:nvPr>
        </p:nvSpPr>
        <p:spPr/>
        <p:txBody>
          <a:bodyPr/>
          <a:lstStyle/>
          <a:p>
            <a:r>
              <a:rPr lang="en-IE" dirty="0" smtClean="0"/>
              <a:t>Science courses: 	Science Subject </a:t>
            </a:r>
          </a:p>
          <a:p>
            <a:r>
              <a:rPr lang="en-IE" dirty="0" smtClean="0"/>
              <a:t>Engineering</a:t>
            </a:r>
            <a:r>
              <a:rPr lang="en-IE" smtClean="0"/>
              <a:t>: Honours Maths</a:t>
            </a:r>
            <a:endParaRPr lang="en-IE"/>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6275"/>
            <a:ext cx="9191625"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267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336363"/>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sz="quarter" idx="1"/>
          </p:nvPr>
        </p:nvSpPr>
        <p:spPr/>
        <p:txBody>
          <a:bodyPr/>
          <a:lstStyle/>
          <a:p>
            <a:endParaRPr lang="en-IE"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632"/>
            <a:ext cx="9210675"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0677625"/>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www.curriculumonline.ie</a:t>
            </a:r>
            <a:endParaRPr lang="en-IE" dirty="0"/>
          </a:p>
        </p:txBody>
      </p:sp>
      <p:pic>
        <p:nvPicPr>
          <p:cNvPr id="4" name="Content Placeholder 3" descr="curriculum online.jpg"/>
          <p:cNvPicPr>
            <a:picLocks noGrp="1" noChangeAspect="1"/>
          </p:cNvPicPr>
          <p:nvPr>
            <p:ph sz="quarter" idx="1"/>
          </p:nvPr>
        </p:nvPicPr>
        <p:blipFill>
          <a:blip r:embed="rId3" cstate="print"/>
          <a:stretch>
            <a:fillRect/>
          </a:stretch>
        </p:blipFill>
        <p:spPr>
          <a:xfrm>
            <a:off x="323528" y="1772816"/>
            <a:ext cx="8504238" cy="2889790"/>
          </a:xfrm>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a:t>
            </a:r>
            <a:endParaRPr lang="en-IE" dirty="0"/>
          </a:p>
        </p:txBody>
      </p:sp>
      <p:sp>
        <p:nvSpPr>
          <p:cNvPr id="3" name="Content Placeholder 2"/>
          <p:cNvSpPr>
            <a:spLocks noGrp="1"/>
          </p:cNvSpPr>
          <p:nvPr>
            <p:ph sz="quarter" idx="1"/>
          </p:nvPr>
        </p:nvSpPr>
        <p:spPr/>
        <p:txBody>
          <a:bodyPr>
            <a:normAutofit lnSpcReduction="10000"/>
          </a:bodyPr>
          <a:lstStyle/>
          <a:p>
            <a:r>
              <a:rPr lang="en-IE" dirty="0" smtClean="0"/>
              <a:t>CAO App	www.cao.ie</a:t>
            </a:r>
          </a:p>
          <a:p>
            <a:r>
              <a:rPr lang="en-IE" dirty="0" err="1" smtClean="0"/>
              <a:t>Qualifax</a:t>
            </a:r>
            <a:r>
              <a:rPr lang="en-IE" dirty="0" smtClean="0"/>
              <a:t>/Student/useful tools/minimum entry requirements/Leaving Cert Subjects</a:t>
            </a:r>
            <a:r>
              <a:rPr lang="en-IE" dirty="0" smtClean="0">
                <a:sym typeface="Wingdings" pitchFamily="2" charset="2"/>
              </a:rPr>
              <a:t> Choose a subject and check the implications of not choosing</a:t>
            </a:r>
            <a:endParaRPr lang="en-IE" dirty="0" smtClean="0"/>
          </a:p>
          <a:p>
            <a:r>
              <a:rPr lang="en-IE" dirty="0" err="1" smtClean="0"/>
              <a:t>Qualifax</a:t>
            </a:r>
            <a:r>
              <a:rPr lang="en-IE" dirty="0" smtClean="0"/>
              <a:t>/Student/</a:t>
            </a:r>
            <a:r>
              <a:rPr lang="en-IE" dirty="0" err="1" smtClean="0"/>
              <a:t>coursefinder</a:t>
            </a:r>
            <a:r>
              <a:rPr lang="en-IE" dirty="0" smtClean="0"/>
              <a:t>/higher education CAO/Keyword + Search</a:t>
            </a:r>
          </a:p>
          <a:p>
            <a:pPr lvl="1"/>
            <a:r>
              <a:rPr lang="en-IE" dirty="0" smtClean="0"/>
              <a:t>Main sections of interest: </a:t>
            </a:r>
          </a:p>
          <a:p>
            <a:pPr lvl="1"/>
            <a:r>
              <a:rPr lang="en-IE" dirty="0" smtClean="0"/>
              <a:t>LC Entry Requirements</a:t>
            </a:r>
          </a:p>
          <a:p>
            <a:pPr lvl="1"/>
            <a:r>
              <a:rPr lang="en-IE" dirty="0" smtClean="0"/>
              <a:t>Course Content</a:t>
            </a:r>
          </a:p>
          <a:p>
            <a:pPr lvl="1"/>
            <a:r>
              <a:rPr lang="en-IE" dirty="0" smtClean="0"/>
              <a:t>Subjects taught</a:t>
            </a:r>
          </a:p>
          <a:p>
            <a:pPr lvl="1"/>
            <a:r>
              <a:rPr lang="en-IE" dirty="0" smtClean="0"/>
              <a:t>Careers or further progression</a:t>
            </a:r>
          </a:p>
          <a:p>
            <a:pPr indent="0">
              <a:buNone/>
            </a:pPr>
            <a:endParaRPr lang="en-IE" dirty="0"/>
          </a:p>
        </p:txBody>
      </p:sp>
    </p:spTree>
    <p:extLst>
      <p:ext uri="{BB962C8B-B14F-4D97-AF65-F5344CB8AC3E}">
        <p14:creationId xmlns:p14="http://schemas.microsoft.com/office/powerpoint/2010/main" val="4061511144"/>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IE" dirty="0"/>
          </a:p>
        </p:txBody>
      </p:sp>
      <p:pic>
        <p:nvPicPr>
          <p:cNvPr id="4" name="Content Placeholder 3" descr="instagram.jpg"/>
          <p:cNvPicPr>
            <a:picLocks noGrp="1" noChangeAspect="1"/>
          </p:cNvPicPr>
          <p:nvPr>
            <p:ph sz="half" idx="1"/>
          </p:nvPr>
        </p:nvPicPr>
        <p:blipFill>
          <a:blip r:embed="rId3" cstate="print"/>
          <a:stretch>
            <a:fillRect/>
          </a:stretch>
        </p:blipFill>
        <p:spPr>
          <a:xfrm>
            <a:off x="301625" y="3165475"/>
            <a:ext cx="4038600" cy="1093788"/>
          </a:xfrm>
        </p:spPr>
      </p:pic>
      <p:sp>
        <p:nvSpPr>
          <p:cNvPr id="7" name="Content Placeholder 6"/>
          <p:cNvSpPr>
            <a:spLocks noGrp="1"/>
          </p:cNvSpPr>
          <p:nvPr>
            <p:ph sz="half" idx="2"/>
          </p:nvPr>
        </p:nvSpPr>
        <p:spPr/>
        <p:txBody>
          <a:bodyPr>
            <a:normAutofit/>
          </a:bodyPr>
          <a:lstStyle/>
          <a:p>
            <a:r>
              <a:rPr lang="en-IE" sz="4800" dirty="0" smtClean="0"/>
              <a:t>Follow </a:t>
            </a:r>
            <a:r>
              <a:rPr lang="en-IE" sz="4800" dirty="0" err="1" smtClean="0"/>
              <a:t>Ms.Daly</a:t>
            </a:r>
            <a:r>
              <a:rPr lang="en-IE" sz="4800" dirty="0" smtClean="0"/>
              <a:t> on </a:t>
            </a:r>
            <a:r>
              <a:rPr lang="en-IE" sz="4800" dirty="0" err="1" smtClean="0"/>
              <a:t>Instagram</a:t>
            </a:r>
            <a:endParaRPr lang="en-IE" sz="4800" dirty="0" smtClean="0"/>
          </a:p>
          <a:p>
            <a:r>
              <a:rPr lang="en-IE" sz="4800" dirty="0" smtClean="0"/>
              <a:t>Twitter @</a:t>
            </a:r>
            <a:r>
              <a:rPr lang="en-IE" sz="4800" dirty="0" err="1" smtClean="0"/>
              <a:t>stannescck</a:t>
            </a:r>
            <a:endParaRPr lang="en-IE" sz="4800" dirty="0"/>
          </a:p>
        </p:txBody>
      </p:sp>
    </p:spTree>
    <p:extLst>
      <p:ext uri="{BB962C8B-B14F-4D97-AF65-F5344CB8AC3E}">
        <p14:creationId xmlns:p14="http://schemas.microsoft.com/office/powerpoint/2010/main" val="396740472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Final words….</a:t>
            </a:r>
            <a:endParaRPr lang="en-IE" dirty="0"/>
          </a:p>
        </p:txBody>
      </p:sp>
      <p:sp>
        <p:nvSpPr>
          <p:cNvPr id="3" name="Content Placeholder 2"/>
          <p:cNvSpPr>
            <a:spLocks noGrp="1"/>
          </p:cNvSpPr>
          <p:nvPr>
            <p:ph sz="quarter" idx="1"/>
          </p:nvPr>
        </p:nvSpPr>
        <p:spPr/>
        <p:txBody>
          <a:bodyPr/>
          <a:lstStyle/>
          <a:p>
            <a:r>
              <a:rPr lang="en-IE" dirty="0" smtClean="0"/>
              <a:t>It’s important not to lock yourself out of a course you want to study by not choosing a required subject</a:t>
            </a:r>
          </a:p>
          <a:p>
            <a:r>
              <a:rPr lang="en-IE" dirty="0" smtClean="0"/>
              <a:t>Do your research</a:t>
            </a:r>
          </a:p>
          <a:p>
            <a:r>
              <a:rPr lang="en-IE" dirty="0" smtClean="0"/>
              <a:t>Different colleges can have different requirements for the same course </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0" y="1295400"/>
            <a:ext cx="9144000" cy="5562600"/>
          </a:xfrm>
        </p:spPr>
        <p:txBody>
          <a:bodyPr/>
          <a:lstStyle/>
          <a:p>
            <a:r>
              <a:rPr lang="en-IE" dirty="0" smtClean="0"/>
              <a:t>Numbers for particular classes may be limited </a:t>
            </a:r>
            <a:r>
              <a:rPr lang="en-IE" dirty="0" err="1" smtClean="0"/>
              <a:t>e.g</a:t>
            </a:r>
            <a:r>
              <a:rPr lang="en-IE" dirty="0" smtClean="0"/>
              <a:t> practical subjects 20/24 max</a:t>
            </a:r>
          </a:p>
          <a:p>
            <a:pPr eaLnBrk="1" hangingPunct="1"/>
            <a:r>
              <a:rPr lang="en-IE" dirty="0" smtClean="0"/>
              <a:t>In so far as possible students will be given their subject choice</a:t>
            </a:r>
          </a:p>
          <a:p>
            <a:pPr eaLnBrk="1" hangingPunct="1"/>
            <a:r>
              <a:rPr lang="en-IE" dirty="0" smtClean="0"/>
              <a:t>It is very important when choosing the subjects to put them in order of  preference </a:t>
            </a:r>
          </a:p>
          <a:p>
            <a:pPr eaLnBrk="1" hangingPunct="1"/>
            <a:r>
              <a:rPr lang="en-IE" dirty="0" smtClean="0"/>
              <a:t>You must complete form from 1-6</a:t>
            </a:r>
          </a:p>
          <a:p>
            <a:pPr eaLnBrk="1" hangingPunct="1"/>
            <a:r>
              <a:rPr lang="en-IE" dirty="0" smtClean="0"/>
              <a:t>Do not choose subjects that you have not sat for your Junior Cert unless you have spoken to the relevant teacher AND had them sign on the form that they are happy to take you on.</a:t>
            </a:r>
          </a:p>
          <a:p>
            <a:pPr eaLnBrk="1" hangingPunct="1">
              <a:buNone/>
            </a:pPr>
            <a:endParaRPr lang="en-GB" dirty="0" smtClean="0"/>
          </a:p>
        </p:txBody>
      </p:sp>
      <p:sp>
        <p:nvSpPr>
          <p:cNvPr id="2" name="Rectangle 2"/>
          <p:cNvSpPr>
            <a:spLocks noGrp="1" noChangeArrowheads="1"/>
          </p:cNvSpPr>
          <p:nvPr>
            <p:ph type="title"/>
          </p:nvPr>
        </p:nvSpPr>
        <p:spPr>
          <a:xfrm>
            <a:off x="0" y="0"/>
            <a:ext cx="9144000" cy="1143000"/>
          </a:xfrm>
        </p:spPr>
        <p:txBody>
          <a:bodyPr/>
          <a:lstStyle/>
          <a:p>
            <a:pPr algn="ctr" eaLnBrk="1" fontAlgn="auto" hangingPunct="1">
              <a:spcAft>
                <a:spcPts val="0"/>
              </a:spcAft>
              <a:defRPr/>
            </a:pPr>
            <a:r>
              <a:rPr lang="en-IE" dirty="0" smtClean="0">
                <a:latin typeface="Comic Sans MS" pitchFamily="66" charset="0"/>
              </a:rPr>
              <a:t>Note the following:</a:t>
            </a:r>
            <a:endParaRPr lang="en-GB" dirty="0" smtClean="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1"/>
          <p:cNvSpPr>
            <a:spLocks noGrp="1"/>
          </p:cNvSpPr>
          <p:nvPr>
            <p:ph idx="1"/>
          </p:nvPr>
        </p:nvSpPr>
        <p:spPr/>
        <p:txBody>
          <a:bodyPr/>
          <a:lstStyle/>
          <a:p>
            <a:pPr eaLnBrk="1" hangingPunct="1"/>
            <a:r>
              <a:rPr lang="en-IE" sz="2800" dirty="0" smtClean="0">
                <a:latin typeface="Comic Sans MS" pitchFamily="66" charset="0"/>
              </a:rPr>
              <a:t>You will take 7 subjects unless you have an exemption from one</a:t>
            </a:r>
          </a:p>
          <a:p>
            <a:pPr eaLnBrk="1" hangingPunct="1"/>
            <a:r>
              <a:rPr lang="en-IE" sz="2800" dirty="0" smtClean="0">
                <a:latin typeface="Comic Sans MS" pitchFamily="66" charset="0"/>
              </a:rPr>
              <a:t>You will choose 4 subjects as well as English, Irish and Maths</a:t>
            </a:r>
          </a:p>
          <a:p>
            <a:pPr eaLnBrk="1" hangingPunct="1"/>
            <a:r>
              <a:rPr lang="en-IE" sz="2800" dirty="0" smtClean="0">
                <a:latin typeface="Comic Sans MS" pitchFamily="66" charset="0"/>
              </a:rPr>
              <a:t>LCVP  is taken an 8</a:t>
            </a:r>
            <a:r>
              <a:rPr lang="en-IE" sz="2800" baseline="30000" dirty="0" smtClean="0">
                <a:latin typeface="Comic Sans MS" pitchFamily="66" charset="0"/>
              </a:rPr>
              <a:t>th</a:t>
            </a:r>
            <a:r>
              <a:rPr lang="en-IE" sz="2800" dirty="0" smtClean="0">
                <a:latin typeface="Comic Sans MS" pitchFamily="66" charset="0"/>
              </a:rPr>
              <a:t> subject if you are eligible for it</a:t>
            </a:r>
          </a:p>
          <a:p>
            <a:pPr eaLnBrk="1" hangingPunct="1">
              <a:buFont typeface="Wingdings 3" pitchFamily="18" charset="2"/>
              <a:buNone/>
            </a:pPr>
            <a:endParaRPr lang="en-IE" dirty="0" smtClean="0"/>
          </a:p>
        </p:txBody>
      </p:sp>
      <p:sp>
        <p:nvSpPr>
          <p:cNvPr id="4" name="Title 1"/>
          <p:cNvSpPr>
            <a:spLocks noGrp="1"/>
          </p:cNvSpPr>
          <p:nvPr>
            <p:ph type="title"/>
          </p:nvPr>
        </p:nvSpPr>
        <p:spPr>
          <a:solidFill>
            <a:schemeClr val="accent2"/>
          </a:solidFill>
        </p:spPr>
        <p:txBody>
          <a:bodyPr/>
          <a:lstStyle/>
          <a:p>
            <a:pPr algn="ctr" eaLnBrk="1" fontAlgn="auto" hangingPunct="1">
              <a:spcAft>
                <a:spcPts val="0"/>
              </a:spcAft>
              <a:defRPr/>
            </a:pPr>
            <a:r>
              <a:rPr lang="en-IE" dirty="0" smtClean="0">
                <a:solidFill>
                  <a:srgbClr val="002060"/>
                </a:solidFill>
                <a:latin typeface="Comic Sans MS" pitchFamily="66" charset="0"/>
              </a:rPr>
              <a:t>Subject Choice – Examined Subjects</a:t>
            </a:r>
            <a:endParaRPr lang="en-IE" dirty="0">
              <a:solidFill>
                <a:srgbClr val="002060"/>
              </a:solidFill>
              <a:latin typeface="Comic Sans MS" pitchFamily="66" charset="0"/>
            </a:endParaRPr>
          </a:p>
        </p:txBody>
      </p:sp>
      <p:pic>
        <p:nvPicPr>
          <p:cNvPr id="9220" name="Picture 2" descr="C:\Documents and Settings\ecathain\Local Settings\Temporary Internet Files\Content.IE5\31N6P3L9\MC900089182[1].wmf"/>
          <p:cNvPicPr>
            <a:picLocks noChangeAspect="1" noChangeArrowheads="1"/>
          </p:cNvPicPr>
          <p:nvPr/>
        </p:nvPicPr>
        <p:blipFill>
          <a:blip r:embed="rId3" cstate="print"/>
          <a:srcRect/>
          <a:stretch>
            <a:fillRect/>
          </a:stretch>
        </p:blipFill>
        <p:spPr bwMode="auto">
          <a:xfrm>
            <a:off x="6572250" y="4286250"/>
            <a:ext cx="1784350" cy="1784350"/>
          </a:xfrm>
          <a:prstGeom prst="rect">
            <a:avLst/>
          </a:prstGeom>
          <a:noFill/>
          <a:ln w="9525">
            <a:noFill/>
            <a:miter lim="800000"/>
            <a:headEnd/>
            <a:tailEnd/>
          </a:ln>
        </p:spPr>
      </p:pic>
      <p:pic>
        <p:nvPicPr>
          <p:cNvPr id="9221" name="Picture 3" descr="C:\Documents and Settings\ecathain\Local Settings\Temporary Internet Files\Content.IE5\G48EKRA2\MC900089180[1].wmf"/>
          <p:cNvPicPr>
            <a:picLocks noChangeAspect="1" noChangeArrowheads="1"/>
          </p:cNvPicPr>
          <p:nvPr/>
        </p:nvPicPr>
        <p:blipFill>
          <a:blip r:embed="rId4" cstate="print"/>
          <a:srcRect/>
          <a:stretch>
            <a:fillRect/>
          </a:stretch>
        </p:blipFill>
        <p:spPr bwMode="auto">
          <a:xfrm>
            <a:off x="2571750" y="4286250"/>
            <a:ext cx="1784350" cy="1784350"/>
          </a:xfrm>
          <a:prstGeom prst="rect">
            <a:avLst/>
          </a:prstGeom>
          <a:noFill/>
          <a:ln w="9525">
            <a:noFill/>
            <a:miter lim="800000"/>
            <a:headEnd/>
            <a:tailEnd/>
          </a:ln>
        </p:spPr>
      </p:pic>
      <p:pic>
        <p:nvPicPr>
          <p:cNvPr id="9222" name="Picture 4" descr="C:\Documents and Settings\ecathain\Local Settings\Temporary Internet Files\Content.IE5\Y31ETUOD\MC900089186[1].wmf"/>
          <p:cNvPicPr>
            <a:picLocks noChangeAspect="1" noChangeArrowheads="1"/>
          </p:cNvPicPr>
          <p:nvPr/>
        </p:nvPicPr>
        <p:blipFill>
          <a:blip r:embed="rId5" cstate="print"/>
          <a:srcRect/>
          <a:stretch>
            <a:fillRect/>
          </a:stretch>
        </p:blipFill>
        <p:spPr bwMode="auto">
          <a:xfrm>
            <a:off x="500063" y="4286250"/>
            <a:ext cx="1784350" cy="1784350"/>
          </a:xfrm>
          <a:prstGeom prst="rect">
            <a:avLst/>
          </a:prstGeom>
          <a:noFill/>
          <a:ln w="9525">
            <a:noFill/>
            <a:miter lim="800000"/>
            <a:headEnd/>
            <a:tailEnd/>
          </a:ln>
        </p:spPr>
      </p:pic>
      <p:pic>
        <p:nvPicPr>
          <p:cNvPr id="9223" name="Picture 5" descr="C:\Documents and Settings\ecathain\Local Settings\Temporary Internet Files\Content.IE5\5Z10TFP5\MC900089190[1].wmf"/>
          <p:cNvPicPr>
            <a:picLocks noChangeAspect="1" noChangeArrowheads="1"/>
          </p:cNvPicPr>
          <p:nvPr/>
        </p:nvPicPr>
        <p:blipFill>
          <a:blip r:embed="rId6" cstate="print"/>
          <a:srcRect/>
          <a:stretch>
            <a:fillRect/>
          </a:stretch>
        </p:blipFill>
        <p:spPr bwMode="auto">
          <a:xfrm>
            <a:off x="4572000" y="4286250"/>
            <a:ext cx="1784350" cy="1784350"/>
          </a:xfrm>
          <a:prstGeom prst="rect">
            <a:avLst/>
          </a:prstGeom>
          <a:noFill/>
          <a:ln w="9525">
            <a:noFill/>
            <a:miter lim="800000"/>
            <a:headEnd/>
            <a:tailEnd/>
          </a:ln>
        </p:spPr>
      </p:pic>
    </p:spTree>
    <p:extLst>
      <p:ext uri="{BB962C8B-B14F-4D97-AF65-F5344CB8AC3E}">
        <p14:creationId xmlns:p14="http://schemas.microsoft.com/office/powerpoint/2010/main" val="8135927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next?	</a:t>
            </a:r>
            <a:endParaRPr lang="en-IE" dirty="0"/>
          </a:p>
        </p:txBody>
      </p:sp>
      <p:sp>
        <p:nvSpPr>
          <p:cNvPr id="3" name="Content Placeholder 2"/>
          <p:cNvSpPr>
            <a:spLocks noGrp="1"/>
          </p:cNvSpPr>
          <p:nvPr>
            <p:ph sz="quarter" idx="1"/>
          </p:nvPr>
        </p:nvSpPr>
        <p:spPr/>
        <p:txBody>
          <a:bodyPr/>
          <a:lstStyle/>
          <a:p>
            <a:r>
              <a:rPr lang="en-IE" dirty="0" smtClean="0"/>
              <a:t>Complete the option form and return to the office by Friday March 16th</a:t>
            </a:r>
          </a:p>
          <a:p>
            <a:r>
              <a:rPr lang="en-IE" dirty="0" smtClean="0"/>
              <a:t>You must complete 1-6</a:t>
            </a:r>
          </a:p>
          <a:p>
            <a:r>
              <a:rPr lang="en-IE" dirty="0" smtClean="0"/>
              <a:t>Any extra information please write on the front of the form</a:t>
            </a:r>
          </a:p>
          <a:p>
            <a:r>
              <a:rPr lang="en-IE" dirty="0" smtClean="0"/>
              <a:t>Be sure to complete the section listing the four JC Subject Options</a:t>
            </a:r>
          </a:p>
          <a:p>
            <a:r>
              <a:rPr lang="en-IE" dirty="0" smtClean="0"/>
              <a:t>Please complete the phone number section so we can contact you if we need to</a:t>
            </a:r>
            <a:endParaRPr lang="en-IE" dirty="0"/>
          </a:p>
        </p:txBody>
      </p:sp>
    </p:spTree>
    <p:extLst>
      <p:ext uri="{BB962C8B-B14F-4D97-AF65-F5344CB8AC3E}">
        <p14:creationId xmlns:p14="http://schemas.microsoft.com/office/powerpoint/2010/main" val="353729029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E" dirty="0" smtClean="0"/>
              <a:t>The Form</a:t>
            </a:r>
            <a:endParaRPr lang="en-IE" dirty="0"/>
          </a:p>
        </p:txBody>
      </p:sp>
      <p:pic>
        <p:nvPicPr>
          <p:cNvPr id="4" name="Content Placeholder 3" descr="subject option form.bmp"/>
          <p:cNvPicPr>
            <a:picLocks noGrp="1" noChangeAspect="1"/>
          </p:cNvPicPr>
          <p:nvPr>
            <p:ph sz="quarter" idx="1"/>
          </p:nvPr>
        </p:nvPicPr>
        <p:blipFill>
          <a:blip r:embed="rId3" cstate="print"/>
          <a:stretch>
            <a:fillRect/>
          </a:stretch>
        </p:blipFill>
        <p:spPr>
          <a:xfrm>
            <a:off x="1430835" y="1527175"/>
            <a:ext cx="6245817" cy="4572000"/>
          </a:xfrm>
        </p:spPr>
      </p:pic>
      <p:sp>
        <p:nvSpPr>
          <p:cNvPr id="2" name="TextBox 1"/>
          <p:cNvSpPr txBox="1"/>
          <p:nvPr/>
        </p:nvSpPr>
        <p:spPr>
          <a:xfrm>
            <a:off x="1979712" y="3356992"/>
            <a:ext cx="540060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lang="en-IE"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E" dirty="0" smtClean="0"/>
              <a:t>The form</a:t>
            </a:r>
            <a:endParaRPr lang="en-IE" dirty="0"/>
          </a:p>
        </p:txBody>
      </p:sp>
      <p:pic>
        <p:nvPicPr>
          <p:cNvPr id="5" name="Content Placeholder 4" descr="Subject option form2.bmp"/>
          <p:cNvPicPr>
            <a:picLocks noGrp="1" noChangeAspect="1"/>
          </p:cNvPicPr>
          <p:nvPr>
            <p:ph sz="quarter" idx="1"/>
          </p:nvPr>
        </p:nvPicPr>
        <p:blipFill>
          <a:blip r:embed="rId3" cstate="print"/>
          <a:stretch>
            <a:fillRect/>
          </a:stretch>
        </p:blipFill>
        <p:spPr>
          <a:xfrm>
            <a:off x="755576" y="1700808"/>
            <a:ext cx="7632848" cy="4307163"/>
          </a:xfr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Reminder</a:t>
            </a:r>
            <a:endParaRPr lang="en-IE" dirty="0"/>
          </a:p>
        </p:txBody>
      </p:sp>
      <p:sp>
        <p:nvSpPr>
          <p:cNvPr id="3" name="Content Placeholder 2"/>
          <p:cNvSpPr>
            <a:spLocks noGrp="1"/>
          </p:cNvSpPr>
          <p:nvPr>
            <p:ph sz="quarter" idx="1"/>
          </p:nvPr>
        </p:nvSpPr>
        <p:spPr/>
        <p:txBody>
          <a:bodyPr>
            <a:normAutofit/>
          </a:bodyPr>
          <a:lstStyle/>
          <a:p>
            <a:r>
              <a:rPr lang="en-IE" sz="4400" dirty="0" smtClean="0"/>
              <a:t>All </a:t>
            </a:r>
            <a:r>
              <a:rPr lang="en-IE" sz="4400" dirty="0"/>
              <a:t>information is subject to change and it is the student and parent responsibility to check information regarding careers online directly with the institutions </a:t>
            </a:r>
            <a:r>
              <a:rPr lang="en-IE" sz="4400" dirty="0" smtClean="0"/>
              <a:t>concerned.</a:t>
            </a:r>
            <a:endParaRPr lang="en-IE" sz="4400" dirty="0"/>
          </a:p>
        </p:txBody>
      </p:sp>
    </p:spTree>
    <p:extLst>
      <p:ext uri="{BB962C8B-B14F-4D97-AF65-F5344CB8AC3E}">
        <p14:creationId xmlns:p14="http://schemas.microsoft.com/office/powerpoint/2010/main" val="388398317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What not to do!</a:t>
            </a:r>
            <a:endParaRPr lang="en-IE" dirty="0"/>
          </a:p>
        </p:txBody>
      </p:sp>
      <p:pic>
        <p:nvPicPr>
          <p:cNvPr id="5" name="Content Placeholder 4" descr="keep-calm-and-eeny-meeny-miny-mo.png"/>
          <p:cNvPicPr>
            <a:picLocks noGrp="1" noChangeAspect="1"/>
          </p:cNvPicPr>
          <p:nvPr>
            <p:ph sz="quarter" idx="1"/>
          </p:nvPr>
        </p:nvPicPr>
        <p:blipFill>
          <a:blip r:embed="rId3" cstate="print"/>
          <a:stretch>
            <a:fillRect/>
          </a:stretch>
        </p:blipFill>
        <p:spPr>
          <a:xfrm>
            <a:off x="2594315" y="1527175"/>
            <a:ext cx="3918857" cy="4572000"/>
          </a:xfr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 hope you will all do!</a:t>
            </a:r>
            <a:endParaRPr lang="en-IE" dirty="0"/>
          </a:p>
        </p:txBody>
      </p:sp>
      <p:pic>
        <p:nvPicPr>
          <p:cNvPr id="5" name="Content Placeholder 4" descr="keep calm2.png"/>
          <p:cNvPicPr>
            <a:picLocks noGrp="1" noChangeAspect="1"/>
          </p:cNvPicPr>
          <p:nvPr>
            <p:ph sz="quarter" idx="1"/>
          </p:nvPr>
        </p:nvPicPr>
        <p:blipFill>
          <a:blip r:embed="rId3" cstate="print"/>
          <a:stretch>
            <a:fillRect/>
          </a:stretch>
        </p:blipFill>
        <p:spPr>
          <a:xfrm>
            <a:off x="2987824" y="2105150"/>
            <a:ext cx="3168352" cy="3196058"/>
          </a:xfr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fdaly\AppData\Local\Microsoft\Windows\Temporary Internet Files\Content.IE5\UQUSXK27\MC90007871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700808"/>
            <a:ext cx="1622066" cy="393430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4294967295"/>
          </p:nvPr>
        </p:nvSpPr>
        <p:spPr>
          <a:xfrm>
            <a:off x="4156075" y="1371600"/>
            <a:ext cx="4987925" cy="4681538"/>
          </a:xfrm>
        </p:spPr>
        <p:txBody>
          <a:bodyPr/>
          <a:lstStyle/>
          <a:p>
            <a:r>
              <a:rPr lang="en-IE" dirty="0" smtClean="0"/>
              <a:t>Guidance Counsellor</a:t>
            </a:r>
          </a:p>
          <a:p>
            <a:r>
              <a:rPr lang="en-IE" dirty="0" smtClean="0"/>
              <a:t>061 620087</a:t>
            </a:r>
          </a:p>
          <a:p>
            <a:r>
              <a:rPr lang="en-IE" dirty="0" smtClean="0">
                <a:hlinkClick r:id="rId4"/>
              </a:rPr>
              <a:t>Karen.starr@lcetb.ie</a:t>
            </a:r>
            <a:r>
              <a:rPr lang="en-IE" dirty="0" smtClean="0"/>
              <a:t> </a:t>
            </a:r>
          </a:p>
          <a:p>
            <a:endParaRPr lang="en-IE" dirty="0" smtClean="0"/>
          </a:p>
          <a:p>
            <a:r>
              <a:rPr lang="en-IE" dirty="0" smtClean="0"/>
              <a:t>Guidance Counsellor </a:t>
            </a:r>
          </a:p>
          <a:p>
            <a:r>
              <a:rPr lang="en-IE" dirty="0" smtClean="0">
                <a:hlinkClick r:id="rId5"/>
              </a:rPr>
              <a:t>juliefoconnor@gmail.com</a:t>
            </a:r>
            <a:endParaRPr lang="en-IE" dirty="0" smtClean="0"/>
          </a:p>
          <a:p>
            <a:r>
              <a:rPr lang="en-IE" dirty="0" smtClean="0"/>
              <a:t>061 620089</a:t>
            </a:r>
            <a:endParaRPr lang="en-IE" dirty="0"/>
          </a:p>
        </p:txBody>
      </p:sp>
    </p:spTree>
    <p:extLst>
      <p:ext uri="{BB962C8B-B14F-4D97-AF65-F5344CB8AC3E}">
        <p14:creationId xmlns:p14="http://schemas.microsoft.com/office/powerpoint/2010/main" val="3797442908"/>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IE"/>
          </a:p>
        </p:txBody>
      </p:sp>
      <p:sp>
        <p:nvSpPr>
          <p:cNvPr id="2" name="Title 1"/>
          <p:cNvSpPr>
            <a:spLocks noGrp="1"/>
          </p:cNvSpPr>
          <p:nvPr>
            <p:ph type="ctrTitle"/>
          </p:nvPr>
        </p:nvSpPr>
        <p:spPr/>
        <p:txBody>
          <a:bodyPr/>
          <a:lstStyle/>
          <a:p>
            <a:endParaRPr lang="en-IE" dirty="0"/>
          </a:p>
        </p:txBody>
      </p:sp>
      <p:pic>
        <p:nvPicPr>
          <p:cNvPr id="4" name="Picture 4"/>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52400" y="138119"/>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792606"/>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p:nvPr/>
        </p:nvSpPr>
        <p:spPr>
          <a:xfrm>
            <a:off x="244444" y="1628800"/>
            <a:ext cx="8568951" cy="5112567"/>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The </a:t>
            </a:r>
            <a:r>
              <a:rPr lang="en-IE" sz="2800" b="1" i="0" u="none" strike="noStrike" cap="none" dirty="0">
                <a:solidFill>
                  <a:schemeClr val="dk1"/>
                </a:solidFill>
                <a:latin typeface="Calibri"/>
                <a:ea typeface="Calibri"/>
                <a:cs typeface="Calibri"/>
                <a:sym typeface="Calibri"/>
              </a:rPr>
              <a:t>Transition Year (TY)</a:t>
            </a:r>
            <a:r>
              <a:rPr lang="en-IE" sz="2800" b="0" i="0" u="none" strike="noStrike" cap="none" dirty="0">
                <a:solidFill>
                  <a:schemeClr val="dk1"/>
                </a:solidFill>
                <a:latin typeface="Calibri"/>
                <a:ea typeface="Calibri"/>
                <a:cs typeface="Calibri"/>
                <a:sym typeface="Calibri"/>
              </a:rPr>
              <a:t> is a one-year programme designed to act as a bridge between the Junior Certificate and Leaving Certificate programmes.</a:t>
            </a:r>
          </a:p>
          <a:p>
            <a:pPr marL="0" marR="0" lvl="0" indent="0" algn="l" rtl="0">
              <a:spcBef>
                <a:spcPts val="560"/>
              </a:spcBef>
              <a:spcAft>
                <a:spcPts val="0"/>
              </a:spcAft>
              <a:buClr>
                <a:srgbClr val="7F7F7F"/>
              </a:buClr>
              <a:buFont typeface="Noto Sans Symbols"/>
              <a:buNone/>
            </a:pPr>
            <a:endParaRPr sz="22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Each school designs its own Transition Year programme, within set guidelines, to suit the needs and interests of its students. </a:t>
            </a:r>
          </a:p>
          <a:p>
            <a:pPr marL="0" marR="0" lvl="0" indent="0" algn="l" rtl="0">
              <a:spcBef>
                <a:spcPts val="560"/>
              </a:spcBef>
              <a:spcAft>
                <a:spcPts val="0"/>
              </a:spcAft>
              <a:buClr>
                <a:srgbClr val="7F7F7F"/>
              </a:buClr>
              <a:buFont typeface="Noto Sans Symbols"/>
              <a:buNone/>
            </a:pPr>
            <a:endParaRPr sz="2200" b="0" i="0" u="none" strike="noStrike" cap="none" dirty="0">
              <a:solidFill>
                <a:schemeClr val="dk1"/>
              </a:solidFill>
              <a:latin typeface="Calibri"/>
              <a:ea typeface="Calibri"/>
              <a:cs typeface="Calibri"/>
              <a:sym typeface="Calibri"/>
            </a:endParaRPr>
          </a:p>
          <a:p>
            <a:pPr marL="182880" marR="0" lvl="0" indent="-182880" algn="l" rtl="0">
              <a:spcBef>
                <a:spcPts val="560"/>
              </a:spcBef>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The school promotes the personal, social, vocational and educational development of students.</a:t>
            </a:r>
          </a:p>
        </p:txBody>
      </p:sp>
      <p:sp>
        <p:nvSpPr>
          <p:cNvPr id="122" name="Shape 122"/>
          <p:cNvSpPr txBox="1"/>
          <p:nvPr/>
        </p:nvSpPr>
        <p:spPr>
          <a:xfrm>
            <a:off x="4437401" y="1549224"/>
            <a:ext cx="3809999" cy="4114800"/>
          </a:xfrm>
          <a:prstGeom prst="rect">
            <a:avLst/>
          </a:prstGeom>
          <a:noFill/>
          <a:ln>
            <a:noFill/>
          </a:ln>
        </p:spPr>
        <p:txBody>
          <a:bodyPr lIns="91425" tIns="45700" rIns="91425" bIns="45700" anchor="t" anchorCtr="0">
            <a:noAutofit/>
          </a:bodyPr>
          <a:lstStyle/>
          <a:p>
            <a:pPr marL="182880" marR="0" lvl="0" indent="-182880" algn="l" rtl="0">
              <a:spcBef>
                <a:spcPts val="0"/>
              </a:spcBef>
              <a:buClr>
                <a:srgbClr val="7F7F7F"/>
              </a:buClr>
              <a:buFont typeface="Noto Sans Symbols"/>
              <a:buNone/>
            </a:pPr>
            <a:endParaRPr sz="2400" b="0" i="1" u="none" strike="noStrike" cap="none">
              <a:solidFill>
                <a:schemeClr val="dk1"/>
              </a:solidFill>
              <a:latin typeface="Arial"/>
              <a:ea typeface="Arial"/>
              <a:cs typeface="Arial"/>
              <a:sym typeface="Arial"/>
            </a:endParaRPr>
          </a:p>
        </p:txBody>
      </p:sp>
      <p:sp>
        <p:nvSpPr>
          <p:cNvPr id="11" name="Shape 110"/>
          <p:cNvSpPr txBox="1"/>
          <p:nvPr/>
        </p:nvSpPr>
        <p:spPr>
          <a:xfrm>
            <a:off x="114365" y="332657"/>
            <a:ext cx="8829108"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73964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p:nvPr/>
        </p:nvSpPr>
        <p:spPr>
          <a:xfrm>
            <a:off x="381000" y="1737049"/>
            <a:ext cx="3888432" cy="4130351"/>
          </a:xfrm>
          <a:prstGeom prst="rect">
            <a:avLst/>
          </a:prstGeom>
          <a:noFill/>
          <a:ln>
            <a:noFill/>
          </a:ln>
        </p:spPr>
        <p:txBody>
          <a:bodyPr lIns="91425" tIns="45700" rIns="91425" bIns="45700" anchor="t" anchorCtr="0">
            <a:noAutofit/>
          </a:bodyPr>
          <a:lstStyle/>
          <a:p>
            <a:pPr marL="182880" marR="0" lvl="0" indent="-182880" rtl="0">
              <a:spcBef>
                <a:spcPts val="0"/>
              </a:spcBef>
              <a:spcAft>
                <a:spcPts val="0"/>
              </a:spcAft>
              <a:buClr>
                <a:srgbClr val="7F7F7F"/>
              </a:buClr>
              <a:buSzPct val="25000"/>
              <a:buFont typeface="Noto Sans Symbols"/>
              <a:buNone/>
            </a:pPr>
            <a:r>
              <a:rPr lang="en-IE" sz="2800" b="1" i="0" u="none" strike="noStrike" cap="none" dirty="0">
                <a:solidFill>
                  <a:schemeClr val="accent1">
                    <a:lumMod val="50000"/>
                  </a:schemeClr>
                </a:solidFill>
                <a:latin typeface="Adobe Caslon Pro" panose="0205050205050A020403" pitchFamily="18" charset="0"/>
                <a:ea typeface="Calibri"/>
                <a:cs typeface="Calibri"/>
                <a:sym typeface="Calibri"/>
              </a:rPr>
              <a:t>Benefits </a:t>
            </a: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ESRI report: TY students get Higher points average in </a:t>
            </a:r>
            <a:r>
              <a:rPr lang="en-IE" sz="2800" b="0" i="0" u="none" strike="noStrike" cap="none" dirty="0" smtClean="0">
                <a:solidFill>
                  <a:schemeClr val="dk1"/>
                </a:solidFill>
                <a:latin typeface="Calibri"/>
                <a:ea typeface="Calibri"/>
                <a:cs typeface="Calibri"/>
                <a:sym typeface="Calibri"/>
              </a:rPr>
              <a:t>LC</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Informed </a:t>
            </a:r>
            <a:r>
              <a:rPr lang="en-IE" sz="2800" b="0" i="0" u="none" strike="noStrike" cap="none" dirty="0" smtClean="0">
                <a:solidFill>
                  <a:schemeClr val="dk1"/>
                </a:solidFill>
                <a:latin typeface="Calibri"/>
                <a:ea typeface="Calibri"/>
                <a:cs typeface="Calibri"/>
                <a:sym typeface="Calibri"/>
              </a:rPr>
              <a:t>choices: better career choice</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Broaden skills </a:t>
            </a:r>
            <a:r>
              <a:rPr lang="en-IE" sz="2800" dirty="0">
                <a:solidFill>
                  <a:schemeClr val="dk1"/>
                </a:solidFill>
                <a:latin typeface="Calibri"/>
                <a:ea typeface="Calibri"/>
                <a:cs typeface="Calibri"/>
                <a:sym typeface="Calibri"/>
              </a:rPr>
              <a:t>s</a:t>
            </a:r>
            <a:r>
              <a:rPr lang="en-IE" sz="2800" b="0" i="0" u="none" strike="noStrike" cap="none" dirty="0" smtClean="0">
                <a:solidFill>
                  <a:schemeClr val="dk1"/>
                </a:solidFill>
                <a:latin typeface="Calibri"/>
                <a:ea typeface="Calibri"/>
                <a:cs typeface="Calibri"/>
                <a:sym typeface="Calibri"/>
              </a:rPr>
              <a:t>et</a:t>
            </a:r>
          </a:p>
          <a:p>
            <a:pPr marL="182880" marR="0" lvl="0" indent="-182880" algn="l" rtl="0">
              <a:spcBef>
                <a:spcPts val="560"/>
              </a:spcBef>
              <a:spcAft>
                <a:spcPts val="0"/>
              </a:spcAft>
              <a:buClr>
                <a:srgbClr val="7F7F7F"/>
              </a:buClr>
              <a:buSzPct val="100000"/>
              <a:buFont typeface="Noto Sans Symbols"/>
              <a:buChar char="▪"/>
            </a:pPr>
            <a:r>
              <a:rPr lang="en-IE" sz="2800" dirty="0" smtClean="0">
                <a:solidFill>
                  <a:schemeClr val="dk1"/>
                </a:solidFill>
                <a:latin typeface="Calibri"/>
                <a:ea typeface="Calibri"/>
                <a:cs typeface="Calibri"/>
                <a:sym typeface="Calibri"/>
              </a:rPr>
              <a:t>Experience</a:t>
            </a: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smtClean="0">
                <a:solidFill>
                  <a:schemeClr val="dk1"/>
                </a:solidFill>
                <a:latin typeface="Calibri"/>
                <a:ea typeface="Calibri"/>
                <a:cs typeface="Calibri"/>
                <a:sym typeface="Calibri"/>
              </a:rPr>
              <a:t>Teamwork</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480"/>
              </a:spcBef>
              <a:buClr>
                <a:srgbClr val="7F7F7F"/>
              </a:buClr>
              <a:buFont typeface="Noto Sans Symbols"/>
              <a:buNone/>
            </a:pPr>
            <a:endParaRPr sz="2400" b="0" i="0" u="none" strike="noStrike" cap="none" dirty="0">
              <a:solidFill>
                <a:schemeClr val="dk1"/>
              </a:solidFill>
              <a:latin typeface="Calibri"/>
              <a:ea typeface="Calibri"/>
              <a:cs typeface="Calibri"/>
              <a:sym typeface="Calibri"/>
            </a:endParaRPr>
          </a:p>
        </p:txBody>
      </p:sp>
      <p:sp>
        <p:nvSpPr>
          <p:cNvPr id="135" name="Shape 135"/>
          <p:cNvSpPr txBox="1"/>
          <p:nvPr/>
        </p:nvSpPr>
        <p:spPr>
          <a:xfrm>
            <a:off x="4428248" y="1732857"/>
            <a:ext cx="4400858" cy="4210743"/>
          </a:xfrm>
          <a:prstGeom prst="rect">
            <a:avLst/>
          </a:prstGeom>
          <a:noFill/>
          <a:ln>
            <a:noFill/>
          </a:ln>
        </p:spPr>
        <p:txBody>
          <a:bodyPr lIns="91425" tIns="45700" rIns="91425" bIns="45700" anchor="t" anchorCtr="0">
            <a:noAutofit/>
          </a:bodyPr>
          <a:lstStyle/>
          <a:p>
            <a:pPr marL="182880" marR="0" lvl="0" indent="-182880" rtl="0">
              <a:spcBef>
                <a:spcPts val="0"/>
              </a:spcBef>
              <a:spcAft>
                <a:spcPts val="0"/>
              </a:spcAft>
              <a:buClr>
                <a:srgbClr val="7F7F7F"/>
              </a:buClr>
              <a:buSzPct val="25000"/>
              <a:buFont typeface="Noto Sans Symbols"/>
              <a:buNone/>
            </a:pPr>
            <a:r>
              <a:rPr lang="en-IE" sz="2800" b="1" i="0" u="none" strike="noStrike" cap="none" dirty="0">
                <a:solidFill>
                  <a:schemeClr val="accent1">
                    <a:lumMod val="50000"/>
                  </a:schemeClr>
                </a:solidFill>
                <a:latin typeface="Adobe Caslon Pro" panose="0205050205050A020403" pitchFamily="18" charset="0"/>
                <a:ea typeface="Calibri"/>
                <a:cs typeface="Calibri"/>
                <a:sym typeface="Calibri"/>
              </a:rPr>
              <a:t>Concerns</a:t>
            </a: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Not for </a:t>
            </a:r>
            <a:r>
              <a:rPr lang="en-IE" sz="2800" b="0" i="0" u="none" strike="noStrike" cap="none" dirty="0" smtClean="0">
                <a:solidFill>
                  <a:schemeClr val="dk1"/>
                </a:solidFill>
                <a:latin typeface="Calibri"/>
                <a:ea typeface="Calibri"/>
                <a:cs typeface="Calibri"/>
                <a:sym typeface="Calibri"/>
              </a:rPr>
              <a:t>everyone</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Not ‘Year 1’ of  a three year Leaving </a:t>
            </a:r>
            <a:r>
              <a:rPr lang="en-IE" sz="2800" b="0" i="0" u="none" strike="noStrike" cap="none" dirty="0" smtClean="0">
                <a:solidFill>
                  <a:schemeClr val="dk1"/>
                </a:solidFill>
                <a:latin typeface="Calibri"/>
                <a:ea typeface="Calibri"/>
                <a:cs typeface="Calibri"/>
                <a:sym typeface="Calibri"/>
              </a:rPr>
              <a:t>Cert</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A lot of the onus on student </a:t>
            </a:r>
            <a:r>
              <a:rPr lang="en-IE" sz="2800" b="0" i="0" u="none" strike="noStrike" cap="none" dirty="0" smtClean="0">
                <a:solidFill>
                  <a:schemeClr val="dk1"/>
                </a:solidFill>
                <a:latin typeface="Calibri"/>
                <a:ea typeface="Calibri"/>
                <a:cs typeface="Calibri"/>
                <a:sym typeface="Calibri"/>
              </a:rPr>
              <a:t>participation</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Reduced </a:t>
            </a:r>
            <a:r>
              <a:rPr lang="en-IE" sz="2800" b="0" i="0" u="none" strike="noStrike" cap="none" dirty="0" smtClean="0">
                <a:solidFill>
                  <a:schemeClr val="dk1"/>
                </a:solidFill>
                <a:latin typeface="Calibri"/>
                <a:ea typeface="Calibri"/>
                <a:cs typeface="Calibri"/>
                <a:sym typeface="Calibri"/>
              </a:rPr>
              <a:t>homework</a:t>
            </a:r>
            <a:endParaRPr lang="en-IE" sz="2800" b="0" i="0" u="none" strike="noStrike" cap="none" dirty="0">
              <a:solidFill>
                <a:schemeClr val="dk1"/>
              </a:solidFill>
              <a:latin typeface="Calibri"/>
              <a:ea typeface="Calibri"/>
              <a:cs typeface="Calibri"/>
              <a:sym typeface="Calibri"/>
            </a:endParaRPr>
          </a:p>
          <a:p>
            <a:pPr marL="182880" marR="0" lvl="0" indent="-182880" algn="l" rtl="0">
              <a:spcBef>
                <a:spcPts val="560"/>
              </a:spcBef>
              <a:spcAft>
                <a:spcPts val="0"/>
              </a:spcAft>
              <a:buClr>
                <a:srgbClr val="7F7F7F"/>
              </a:buClr>
              <a:buSzPct val="100000"/>
              <a:buFont typeface="Noto Sans Symbols"/>
              <a:buChar char="▪"/>
            </a:pPr>
            <a:r>
              <a:rPr lang="en-IE" sz="2800" b="0" i="0" u="none" strike="noStrike" cap="none" dirty="0">
                <a:solidFill>
                  <a:schemeClr val="dk1"/>
                </a:solidFill>
                <a:latin typeface="Calibri"/>
                <a:ea typeface="Calibri"/>
                <a:cs typeface="Calibri"/>
                <a:sym typeface="Calibri"/>
              </a:rPr>
              <a:t>Different base </a:t>
            </a:r>
            <a:r>
              <a:rPr lang="en-IE" sz="2800" b="0" i="0" u="none" strike="noStrike" cap="none" dirty="0" smtClean="0">
                <a:solidFill>
                  <a:schemeClr val="dk1"/>
                </a:solidFill>
                <a:latin typeface="Calibri"/>
                <a:ea typeface="Calibri"/>
                <a:cs typeface="Calibri"/>
                <a:sym typeface="Calibri"/>
              </a:rPr>
              <a:t>classes</a:t>
            </a:r>
          </a:p>
          <a:p>
            <a:pPr marL="182880" marR="0" lvl="0" indent="-182880" algn="l" rtl="0">
              <a:spcBef>
                <a:spcPts val="560"/>
              </a:spcBef>
              <a:spcAft>
                <a:spcPts val="0"/>
              </a:spcAft>
              <a:buClr>
                <a:srgbClr val="7F7F7F"/>
              </a:buClr>
              <a:buSzPct val="100000"/>
              <a:buFont typeface="Noto Sans Symbols"/>
              <a:buChar char="▪"/>
            </a:pPr>
            <a:r>
              <a:rPr lang="en-IE" sz="2800" dirty="0" smtClean="0">
                <a:solidFill>
                  <a:schemeClr val="dk1"/>
                </a:solidFill>
                <a:latin typeface="Calibri"/>
                <a:ea typeface="Calibri"/>
                <a:cs typeface="Calibri"/>
                <a:sym typeface="Calibri"/>
              </a:rPr>
              <a:t>Will they settle back into LC?</a:t>
            </a:r>
            <a:endParaRPr lang="en-IE" sz="2800" b="0" i="0" u="none" strike="noStrike" cap="none" dirty="0">
              <a:solidFill>
                <a:schemeClr val="dk1"/>
              </a:solidFill>
              <a:latin typeface="Calibri"/>
              <a:ea typeface="Calibri"/>
              <a:cs typeface="Calibri"/>
              <a:sym typeface="Calibri"/>
            </a:endParaRPr>
          </a:p>
          <a:p>
            <a:pPr marL="182880" marR="0" lvl="0" indent="-182880" algn="ctr" rtl="0">
              <a:spcBef>
                <a:spcPts val="360"/>
              </a:spcBef>
              <a:buClr>
                <a:srgbClr val="7F7F7F"/>
              </a:buClr>
              <a:buFont typeface="Noto Sans Symbols"/>
              <a:buNone/>
            </a:pPr>
            <a:endParaRPr sz="1800" b="0" i="0" u="none" strike="noStrike" cap="none" dirty="0">
              <a:solidFill>
                <a:schemeClr val="dk1"/>
              </a:solidFill>
              <a:latin typeface="Calibri"/>
              <a:ea typeface="Calibri"/>
              <a:cs typeface="Calibri"/>
              <a:sym typeface="Calibri"/>
            </a:endParaRPr>
          </a:p>
        </p:txBody>
      </p:sp>
      <p:sp>
        <p:nvSpPr>
          <p:cNvPr id="8" name="Shape 110"/>
          <p:cNvSpPr txBox="1"/>
          <p:nvPr/>
        </p:nvSpPr>
        <p:spPr>
          <a:xfrm>
            <a:off x="21275" y="222559"/>
            <a:ext cx="8829108"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166450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32656"/>
            <a:ext cx="6400800" cy="685800"/>
          </a:xfrm>
        </p:spPr>
        <p:txBody>
          <a:bodyPr>
            <a:normAutofit/>
          </a:bodyPr>
          <a:lstStyle/>
          <a:p>
            <a:r>
              <a:rPr lang="en-IE" dirty="0" smtClean="0">
                <a:solidFill>
                  <a:schemeClr val="tx1"/>
                </a:solidFill>
              </a:rPr>
              <a:t>Leaving Cert Established </a:t>
            </a:r>
            <a:endParaRPr lang="en-IE" dirty="0">
              <a:solidFill>
                <a:schemeClr val="tx1"/>
              </a:solidFill>
            </a:endParaRPr>
          </a:p>
        </p:txBody>
      </p:sp>
      <p:sp>
        <p:nvSpPr>
          <p:cNvPr id="4" name="Content Placeholder 3"/>
          <p:cNvSpPr>
            <a:spLocks noGrp="1"/>
          </p:cNvSpPr>
          <p:nvPr>
            <p:ph sz="half" idx="1"/>
          </p:nvPr>
        </p:nvSpPr>
        <p:spPr/>
        <p:txBody>
          <a:bodyPr>
            <a:normAutofit/>
          </a:bodyPr>
          <a:lstStyle/>
          <a:p>
            <a:r>
              <a:rPr lang="en-IE" sz="2400" b="1" u="sng" dirty="0" smtClean="0"/>
              <a:t>Core Subjects</a:t>
            </a:r>
          </a:p>
          <a:p>
            <a:r>
              <a:rPr lang="en-IE" dirty="0"/>
              <a:t>Examined at </a:t>
            </a:r>
            <a:r>
              <a:rPr lang="en-IE" dirty="0" smtClean="0"/>
              <a:t>LC (3)</a:t>
            </a:r>
            <a:endParaRPr lang="en-IE" dirty="0"/>
          </a:p>
          <a:p>
            <a:pPr lvl="1"/>
            <a:r>
              <a:rPr lang="en-IE" dirty="0"/>
              <a:t>Irish</a:t>
            </a:r>
          </a:p>
          <a:p>
            <a:pPr lvl="1"/>
            <a:r>
              <a:rPr lang="en-IE" dirty="0"/>
              <a:t>English </a:t>
            </a:r>
          </a:p>
          <a:p>
            <a:pPr lvl="1"/>
            <a:r>
              <a:rPr lang="en-IE" dirty="0" smtClean="0"/>
              <a:t>Mathematics</a:t>
            </a:r>
          </a:p>
          <a:p>
            <a:r>
              <a:rPr lang="en-IE" dirty="0" smtClean="0"/>
              <a:t>Non Exam</a:t>
            </a:r>
          </a:p>
          <a:p>
            <a:pPr lvl="1"/>
            <a:r>
              <a:rPr lang="en-IE" dirty="0" smtClean="0"/>
              <a:t>PE</a:t>
            </a:r>
          </a:p>
          <a:p>
            <a:pPr lvl="1"/>
            <a:r>
              <a:rPr lang="en-IE" dirty="0" smtClean="0"/>
              <a:t>RE including RSE</a:t>
            </a:r>
          </a:p>
          <a:p>
            <a:pPr lvl="1"/>
            <a:r>
              <a:rPr lang="en-IE" dirty="0" smtClean="0"/>
              <a:t>Careers</a:t>
            </a:r>
          </a:p>
          <a:p>
            <a:pPr lvl="1"/>
            <a:endParaRPr lang="en-IE" dirty="0"/>
          </a:p>
        </p:txBody>
      </p:sp>
      <p:sp>
        <p:nvSpPr>
          <p:cNvPr id="5" name="Content Placeholder 4"/>
          <p:cNvSpPr>
            <a:spLocks noGrp="1"/>
          </p:cNvSpPr>
          <p:nvPr>
            <p:ph sz="half" idx="2"/>
          </p:nvPr>
        </p:nvSpPr>
        <p:spPr/>
        <p:txBody>
          <a:bodyPr>
            <a:normAutofit/>
          </a:bodyPr>
          <a:lstStyle/>
          <a:p>
            <a:r>
              <a:rPr lang="en-IE" sz="2400" b="1" u="sng" dirty="0" smtClean="0"/>
              <a:t>Option Subjects </a:t>
            </a:r>
            <a:r>
              <a:rPr lang="en-IE" sz="2400" dirty="0" smtClean="0"/>
              <a:t>(4)</a:t>
            </a:r>
          </a:p>
          <a:p>
            <a:pPr lvl="1"/>
            <a:r>
              <a:rPr lang="en-IE" dirty="0" smtClean="0"/>
              <a:t>Choose from 17 Subjects </a:t>
            </a:r>
          </a:p>
          <a:p>
            <a:pPr lvl="1"/>
            <a:r>
              <a:rPr lang="en-IE" dirty="0" smtClean="0"/>
              <a:t>Option form in your pack</a:t>
            </a:r>
          </a:p>
          <a:p>
            <a:pPr lvl="1"/>
            <a:r>
              <a:rPr lang="en-IE" dirty="0" smtClean="0"/>
              <a:t>Total of 7 subjects examined at Leaving Certificate plus LCVP if eligible</a:t>
            </a:r>
          </a:p>
          <a:p>
            <a:pPr lvl="1"/>
            <a:endParaRPr lang="en-IE" dirty="0"/>
          </a:p>
          <a:p>
            <a:pPr lvl="1"/>
            <a:r>
              <a:rPr lang="en-IE" dirty="0" smtClean="0"/>
              <a:t>NOTE: History and Geography are mandatory for JC but optional for </a:t>
            </a:r>
            <a:r>
              <a:rPr lang="en-IE" smtClean="0"/>
              <a:t>Leaving Cert</a:t>
            </a:r>
            <a:endParaRPr lang="en-IE" dirty="0" smtClean="0"/>
          </a:p>
          <a:p>
            <a:pPr lvl="1"/>
            <a:endParaRPr lang="en-IE" dirty="0"/>
          </a:p>
        </p:txBody>
      </p:sp>
    </p:spTree>
    <p:extLst>
      <p:ext uri="{BB962C8B-B14F-4D97-AF65-F5344CB8AC3E}">
        <p14:creationId xmlns:p14="http://schemas.microsoft.com/office/powerpoint/2010/main" val="2657748647"/>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Shape 161"/>
          <p:cNvSpPr txBox="1"/>
          <p:nvPr/>
        </p:nvSpPr>
        <p:spPr>
          <a:xfrm>
            <a:off x="3419871" y="2564903"/>
            <a:ext cx="3809999" cy="4114800"/>
          </a:xfrm>
          <a:prstGeom prst="rect">
            <a:avLst/>
          </a:prstGeom>
          <a:noFill/>
          <a:ln>
            <a:noFill/>
          </a:ln>
        </p:spPr>
        <p:txBody>
          <a:bodyPr lIns="91425" tIns="45700" rIns="91425" bIns="45700" anchor="ctr" anchorCtr="0">
            <a:noAutofit/>
          </a:bodyPr>
          <a:lstStyle/>
          <a:p>
            <a:pPr marL="182880" marR="0" lvl="0" indent="-182880" algn="l" rtl="0">
              <a:spcBef>
                <a:spcPts val="0"/>
              </a:spcBef>
              <a:buClr>
                <a:srgbClr val="7F7F7F"/>
              </a:buClr>
              <a:buFont typeface="Noto Sans Symbols"/>
              <a:buNone/>
            </a:pPr>
            <a:endParaRPr sz="2400" b="0" i="0" u="none" strike="noStrike" cap="none">
              <a:solidFill>
                <a:schemeClr val="dk1"/>
              </a:solidFill>
              <a:latin typeface="Calibri"/>
              <a:ea typeface="Calibri"/>
              <a:cs typeface="Calibri"/>
              <a:sym typeface="Calibri"/>
            </a:endParaRPr>
          </a:p>
        </p:txBody>
      </p:sp>
      <p:sp>
        <p:nvSpPr>
          <p:cNvPr id="9" name="Shape 110"/>
          <p:cNvSpPr txBox="1"/>
          <p:nvPr/>
        </p:nvSpPr>
        <p:spPr>
          <a:xfrm>
            <a:off x="0" y="116631"/>
            <a:ext cx="8829108" cy="1440161"/>
          </a:xfrm>
          <a:prstGeom prst="rect">
            <a:avLst/>
          </a:prstGeom>
          <a:solidFill>
            <a:srgbClr val="38516A"/>
          </a:solidFill>
          <a:ln>
            <a:noFill/>
          </a:ln>
        </p:spPr>
        <p:txBody>
          <a:bodyPr lIns="91425" tIns="45700" rIns="91425" bIns="45700" anchor="ctr" anchorCtr="0">
            <a:noAutofit/>
          </a:bodyPr>
          <a:lstStyle/>
          <a:p>
            <a:pPr lvl="0" algn="ctr">
              <a:buClr>
                <a:srgbClr val="FF0000"/>
              </a:buClr>
              <a:buSzPct val="25000"/>
            </a:pPr>
            <a:r>
              <a:rPr lang="en-IE" sz="3200" dirty="0" smtClean="0">
                <a:solidFill>
                  <a:schemeClr val="bg1">
                    <a:lumMod val="85000"/>
                  </a:schemeClr>
                </a:solidFill>
                <a:latin typeface="Adobe Caslon Pro" panose="0205050205050A020403" pitchFamily="18" charset="0"/>
                <a:ea typeface="Calibri"/>
                <a:cs typeface="Calibri"/>
                <a:sym typeface="Calibri"/>
              </a:rPr>
              <a:t>Subjects usually studied for the entire year</a:t>
            </a:r>
            <a:endParaRPr lang="en-IE" sz="3200" b="0" i="0" u="none" strike="noStrike" cap="none" dirty="0">
              <a:solidFill>
                <a:srgbClr val="FF0000"/>
              </a:solidFill>
              <a:latin typeface="Calibri"/>
              <a:ea typeface="Calibri"/>
              <a:cs typeface="Calibri"/>
              <a:sym typeface="Calibri"/>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4267200"/>
            <a:ext cx="2295111" cy="2590800"/>
          </a:xfrm>
          <a:prstGeom prst="rect">
            <a:avLst/>
          </a:prstGeom>
        </p:spPr>
      </p:pic>
      <p:sp>
        <p:nvSpPr>
          <p:cNvPr id="162" name="Shape 162"/>
          <p:cNvSpPr txBox="1"/>
          <p:nvPr/>
        </p:nvSpPr>
        <p:spPr>
          <a:xfrm>
            <a:off x="505672" y="1752263"/>
            <a:ext cx="7770705" cy="5130479"/>
          </a:xfrm>
          <a:prstGeom prst="rect">
            <a:avLst/>
          </a:prstGeom>
          <a:noFill/>
          <a:ln>
            <a:noFill/>
          </a:ln>
        </p:spPr>
        <p:txBody>
          <a:bodyPr lIns="91425" tIns="45700" rIns="91425" bIns="45700" anchor="t" anchorCtr="0">
            <a:noAutofit/>
          </a:bodyPr>
          <a:lstStyle/>
          <a:p>
            <a:pPr marL="457200" lvl="0" indent="-457200">
              <a:lnSpc>
                <a:spcPct val="80000"/>
              </a:lnSpc>
              <a:spcBef>
                <a:spcPts val="434"/>
              </a:spcBef>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Mathematics </a:t>
            </a:r>
          </a:p>
          <a:p>
            <a:pPr marL="457200" lvl="0" indent="-457200">
              <a:lnSpc>
                <a:spcPct val="80000"/>
              </a:lnSpc>
              <a:spcBef>
                <a:spcPts val="434"/>
              </a:spcBef>
              <a:buClr>
                <a:srgbClr val="7F7F7F"/>
              </a:buClr>
              <a:buSzPct val="98636"/>
              <a:buFont typeface="Arial" panose="020B0604020202020204" pitchFamily="34" charset="0"/>
              <a:buChar char="•"/>
            </a:pPr>
            <a:r>
              <a:rPr lang="en-IE" sz="2600" b="0" i="0" u="none" strike="noStrike" cap="none" dirty="0" smtClean="0">
                <a:solidFill>
                  <a:schemeClr val="dk1"/>
                </a:solidFill>
                <a:latin typeface="Calibri"/>
                <a:ea typeface="Calibri"/>
                <a:cs typeface="Calibri"/>
                <a:sym typeface="Calibri"/>
              </a:rPr>
              <a:t>English</a:t>
            </a:r>
            <a:r>
              <a:rPr lang="en-IE" sz="2600" b="0" i="0" u="none" strike="noStrike" cap="none" dirty="0">
                <a:solidFill>
                  <a:schemeClr val="dk1"/>
                </a:solidFill>
                <a:latin typeface="Calibri"/>
                <a:ea typeface="Calibri"/>
                <a:cs typeface="Calibri"/>
                <a:sym typeface="Calibri"/>
              </a:rPr>
              <a:t>				</a:t>
            </a: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b="0" i="0" u="none" strike="noStrike" cap="none" dirty="0" err="1" smtClean="0">
                <a:solidFill>
                  <a:schemeClr val="dk1"/>
                </a:solidFill>
                <a:latin typeface="Calibri"/>
                <a:ea typeface="Calibri"/>
                <a:cs typeface="Calibri"/>
                <a:sym typeface="Calibri"/>
              </a:rPr>
              <a:t>Gaeilge</a:t>
            </a:r>
            <a:endParaRPr lang="en-IE" sz="2600" b="0" i="0" u="none" strike="noStrike" cap="none" dirty="0" smtClean="0">
              <a:solidFill>
                <a:schemeClr val="dk1"/>
              </a:solidFill>
              <a:latin typeface="Calibri"/>
              <a:ea typeface="Calibri"/>
              <a:cs typeface="Calibri"/>
              <a:sym typeface="Calibri"/>
            </a:endParaRP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Mini-Company</a:t>
            </a: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Modern European Language (Spanish/French)</a:t>
            </a: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PE</a:t>
            </a: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Religion</a:t>
            </a:r>
          </a:p>
          <a:p>
            <a:pPr marL="457200" marR="0" lvl="0" indent="-457200" algn="l" rtl="0">
              <a:lnSpc>
                <a:spcPct val="80000"/>
              </a:lnSpc>
              <a:spcBef>
                <a:spcPts val="434"/>
              </a:spcBef>
              <a:spcAft>
                <a:spcPts val="0"/>
              </a:spcAft>
              <a:buClr>
                <a:srgbClr val="7F7F7F"/>
              </a:buClr>
              <a:buSzPct val="98636"/>
              <a:buFont typeface="Arial" panose="020B0604020202020204" pitchFamily="34" charset="0"/>
              <a:buChar char="•"/>
            </a:pPr>
            <a:r>
              <a:rPr lang="en-IE" sz="2600" dirty="0" smtClean="0">
                <a:solidFill>
                  <a:schemeClr val="dk1"/>
                </a:solidFill>
                <a:latin typeface="Calibri"/>
                <a:ea typeface="Calibri"/>
                <a:cs typeface="Calibri"/>
                <a:sym typeface="Calibri"/>
              </a:rPr>
              <a:t>YSI (Young Social Innovators)</a:t>
            </a:r>
          </a:p>
          <a:p>
            <a:pPr marR="0" lvl="0" algn="l" rtl="0">
              <a:lnSpc>
                <a:spcPct val="80000"/>
              </a:lnSpc>
              <a:spcBef>
                <a:spcPts val="434"/>
              </a:spcBef>
              <a:spcAft>
                <a:spcPts val="0"/>
              </a:spcAft>
              <a:buClr>
                <a:srgbClr val="7F7F7F"/>
              </a:buClr>
              <a:buSzPct val="98636"/>
            </a:pPr>
            <a:r>
              <a:rPr lang="en-IE" sz="2600" b="0" i="0" u="none" strike="noStrike" cap="none" dirty="0">
                <a:solidFill>
                  <a:schemeClr val="dk1"/>
                </a:solidFill>
                <a:latin typeface="Calibri"/>
                <a:ea typeface="Calibri"/>
                <a:cs typeface="Calibri"/>
                <a:sym typeface="Calibri"/>
              </a:rPr>
              <a:t>				</a:t>
            </a:r>
          </a:p>
          <a:p>
            <a:pPr marR="0" lvl="0" algn="l" rtl="0">
              <a:lnSpc>
                <a:spcPct val="80000"/>
              </a:lnSpc>
              <a:spcBef>
                <a:spcPts val="434"/>
              </a:spcBef>
              <a:spcAft>
                <a:spcPts val="0"/>
              </a:spcAft>
              <a:buClr>
                <a:srgbClr val="7F7F7F"/>
              </a:buClr>
              <a:buSzPct val="98636"/>
            </a:pPr>
            <a:endParaRPr lang="en-IE" sz="800" b="0" i="0" u="none" strike="noStrike" cap="none" dirty="0" smtClean="0">
              <a:solidFill>
                <a:schemeClr val="dk1"/>
              </a:solidFill>
              <a:latin typeface="Calibri"/>
              <a:ea typeface="Calibri"/>
              <a:cs typeface="Calibri"/>
              <a:sym typeface="Calibri"/>
            </a:endParaRPr>
          </a:p>
          <a:p>
            <a:pPr marL="182880" marR="0" lvl="0" indent="-182880" algn="l" rtl="0">
              <a:lnSpc>
                <a:spcPct val="80000"/>
              </a:lnSpc>
              <a:spcBef>
                <a:spcPts val="279"/>
              </a:spcBef>
              <a:spcAft>
                <a:spcPts val="0"/>
              </a:spcAft>
              <a:buClr>
                <a:srgbClr val="7F7F7F"/>
              </a:buClr>
              <a:buFont typeface="Noto Sans Symbols"/>
              <a:buNone/>
            </a:pPr>
            <a:endParaRPr sz="1395" b="0" i="0" u="none" strike="noStrike" cap="none" dirty="0">
              <a:solidFill>
                <a:schemeClr val="dk1"/>
              </a:solidFill>
              <a:latin typeface="Calibri"/>
              <a:ea typeface="Calibri"/>
              <a:cs typeface="Calibri"/>
              <a:sym typeface="Calibri"/>
            </a:endParaRPr>
          </a:p>
          <a:p>
            <a:pPr marL="182880" marR="0" lvl="0" indent="-182880" algn="l" rtl="0">
              <a:lnSpc>
                <a:spcPct val="80000"/>
              </a:lnSpc>
              <a:spcBef>
                <a:spcPts val="279"/>
              </a:spcBef>
              <a:spcAft>
                <a:spcPts val="0"/>
              </a:spcAft>
              <a:buClr>
                <a:srgbClr val="7F7F7F"/>
              </a:buClr>
              <a:buFont typeface="Noto Sans Symbols"/>
              <a:buNone/>
            </a:pPr>
            <a:endParaRPr sz="1395" b="0" i="0" u="none" strike="noStrike" cap="none" dirty="0">
              <a:solidFill>
                <a:schemeClr val="dk1"/>
              </a:solidFill>
              <a:latin typeface="Calibri"/>
              <a:ea typeface="Calibri"/>
              <a:cs typeface="Calibri"/>
              <a:sym typeface="Calibri"/>
            </a:endParaRPr>
          </a:p>
          <a:p>
            <a:pPr marL="182880" marR="0" lvl="0" indent="-182880" algn="ctr" rtl="0">
              <a:lnSpc>
                <a:spcPct val="80000"/>
              </a:lnSpc>
              <a:spcBef>
                <a:spcPts val="279"/>
              </a:spcBef>
              <a:buClr>
                <a:srgbClr val="7F7F7F"/>
              </a:buClr>
              <a:buFont typeface="Noto Sans Symbols"/>
              <a:buNone/>
            </a:pPr>
            <a:endParaRPr sz="1395"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389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IE" dirty="0" smtClean="0"/>
              <a:t>Vary slightly from year to year</a:t>
            </a:r>
            <a:endParaRPr lang="en-IE" dirty="0"/>
          </a:p>
        </p:txBody>
      </p:sp>
      <p:sp>
        <p:nvSpPr>
          <p:cNvPr id="4" name="Shape 110"/>
          <p:cNvSpPr txBox="1">
            <a:spLocks noGrp="1"/>
          </p:cNvSpPr>
          <p:nvPr>
            <p:ph type="title"/>
          </p:nvPr>
        </p:nvSpPr>
        <p:spPr>
          <a:prstGeom prst="rect">
            <a:avLst/>
          </a:prstGeom>
          <a:solidFill>
            <a:srgbClr val="38516A"/>
          </a:solidFill>
          <a:ln>
            <a:noFill/>
          </a:ln>
        </p:spPr>
        <p:txBody>
          <a:bodyPr lIns="91425" tIns="45700" rIns="91425" bIns="45700" anchor="ctr" anchorCtr="0">
            <a:noAutofit/>
          </a:bodyPr>
          <a:lstStyle/>
          <a:p>
            <a:pPr lvl="0" algn="l">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b="0" i="0" u="none" strike="noStrike" cap="none" dirty="0" smtClean="0">
                <a:solidFill>
                  <a:schemeClr val="bg1"/>
                </a:solidFill>
                <a:latin typeface="Calibri"/>
                <a:ea typeface="Calibri"/>
                <a:cs typeface="Calibri"/>
                <a:sym typeface="Calibri"/>
              </a:rPr>
              <a:t>Modules</a:t>
            </a:r>
            <a:endParaRPr lang="en-IE" sz="4000" b="0" i="0" u="none" strike="noStrike" cap="none" dirty="0">
              <a:solidFill>
                <a:schemeClr val="bg1"/>
              </a:solidFill>
              <a:latin typeface="Calibri"/>
              <a:ea typeface="Calibri"/>
              <a:cs typeface="Calibri"/>
              <a:sym typeface="Calibri"/>
            </a:endParaRPr>
          </a:p>
        </p:txBody>
      </p:sp>
      <p:pic>
        <p:nvPicPr>
          <p:cNvPr id="5"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2492896"/>
            <a:ext cx="3168352" cy="3326508"/>
          </a:xfrm>
          <a:prstGeom prst="rect">
            <a:avLst/>
          </a:prstGeom>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5576" y="3415159"/>
            <a:ext cx="3041650" cy="228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391941"/>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0"/>
          <p:cNvSpPr txBox="1">
            <a:spLocks noGrp="1"/>
          </p:cNvSpPr>
          <p:nvPr>
            <p:ph type="title"/>
          </p:nvPr>
        </p:nvSpPr>
        <p:spPr>
          <a:prstGeom prst="rect">
            <a:avLst/>
          </a:prstGeom>
          <a:solidFill>
            <a:srgbClr val="38516A"/>
          </a:solidFill>
          <a:ln>
            <a:noFill/>
          </a:ln>
        </p:spPr>
        <p:txBody>
          <a:bodyPr lIns="91425" tIns="45700" rIns="91425" bIns="45700" anchor="ctr" anchorCtr="0">
            <a:noAutofit/>
          </a:bodyPr>
          <a:lstStyle/>
          <a:p>
            <a:pPr lvl="0" algn="ctr">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b="0" i="0" u="none" strike="noStrike" cap="none" dirty="0" smtClean="0">
                <a:solidFill>
                  <a:schemeClr val="bg1"/>
                </a:solidFill>
                <a:latin typeface="Calibri"/>
                <a:ea typeface="Calibri"/>
                <a:cs typeface="Calibri"/>
                <a:sym typeface="Calibri"/>
              </a:rPr>
              <a:t>Typical</a:t>
            </a:r>
            <a:r>
              <a:rPr lang="en-IE" sz="4000" b="0" i="0" u="none" strike="noStrike" cap="none" dirty="0" smtClean="0">
                <a:solidFill>
                  <a:srgbClr val="FF0000"/>
                </a:solidFill>
                <a:latin typeface="Calibri"/>
                <a:ea typeface="Calibri"/>
                <a:cs typeface="Calibri"/>
                <a:sym typeface="Calibri"/>
              </a:rPr>
              <a:t> </a:t>
            </a:r>
            <a:r>
              <a:rPr lang="en-IE" sz="4000" dirty="0" smtClean="0">
                <a:solidFill>
                  <a:schemeClr val="bg1"/>
                </a:solidFill>
                <a:latin typeface="Calibri"/>
                <a:ea typeface="Calibri"/>
                <a:cs typeface="Calibri"/>
                <a:sym typeface="Calibri"/>
              </a:rPr>
              <a:t>Transition Year Modules </a:t>
            </a:r>
            <a:endParaRPr lang="en-IE" sz="4000" b="0" i="0" u="none" strike="noStrike" cap="none" dirty="0">
              <a:solidFill>
                <a:schemeClr val="bg1"/>
              </a:solidFill>
              <a:latin typeface="Calibri"/>
              <a:ea typeface="Calibri"/>
              <a:cs typeface="Calibri"/>
              <a:sym typeface="Calibri"/>
            </a:endParaRPr>
          </a:p>
        </p:txBody>
      </p:sp>
      <p:sp>
        <p:nvSpPr>
          <p:cNvPr id="3" name="Content Placeholder 2"/>
          <p:cNvSpPr>
            <a:spLocks noGrp="1"/>
          </p:cNvSpPr>
          <p:nvPr>
            <p:ph sz="half" idx="1"/>
          </p:nvPr>
        </p:nvSpPr>
        <p:spPr/>
        <p:txBody>
          <a:bodyPr>
            <a:normAutofit fontScale="92500" lnSpcReduction="20000"/>
          </a:bodyPr>
          <a:lstStyle/>
          <a:p>
            <a:r>
              <a:rPr lang="en-IE" sz="1800" dirty="0" smtClean="0"/>
              <a:t>Accountancy/Money Management</a:t>
            </a:r>
          </a:p>
          <a:p>
            <a:r>
              <a:rPr lang="en-IE" sz="1800" dirty="0" smtClean="0"/>
              <a:t>Art &amp; Design</a:t>
            </a:r>
          </a:p>
          <a:p>
            <a:r>
              <a:rPr lang="en-IE" sz="1800" dirty="0" smtClean="0"/>
              <a:t>Book Club</a:t>
            </a:r>
          </a:p>
          <a:p>
            <a:r>
              <a:rPr lang="en-IE" sz="1800" dirty="0" smtClean="0"/>
              <a:t>Careers</a:t>
            </a:r>
          </a:p>
          <a:p>
            <a:r>
              <a:rPr lang="en-IE" sz="1800" dirty="0" smtClean="0"/>
              <a:t>Chess</a:t>
            </a:r>
          </a:p>
          <a:p>
            <a:r>
              <a:rPr lang="en-IE" sz="1800" dirty="0" smtClean="0"/>
              <a:t>Community Outreach</a:t>
            </a:r>
          </a:p>
          <a:p>
            <a:r>
              <a:rPr lang="en-IE" sz="1800" dirty="0" smtClean="0"/>
              <a:t>International Cookery</a:t>
            </a:r>
          </a:p>
          <a:p>
            <a:r>
              <a:rPr lang="en-IE" sz="1800" dirty="0" smtClean="0"/>
              <a:t>Current Affairs</a:t>
            </a:r>
          </a:p>
          <a:p>
            <a:r>
              <a:rPr lang="en-IE" sz="1800" dirty="0" smtClean="0"/>
              <a:t>Driver Theory</a:t>
            </a:r>
          </a:p>
          <a:p>
            <a:r>
              <a:rPr lang="en-IE" sz="1800" dirty="0" smtClean="0"/>
              <a:t>Engineering</a:t>
            </a:r>
          </a:p>
          <a:p>
            <a:r>
              <a:rPr lang="en-IE" sz="1800" dirty="0" smtClean="0"/>
              <a:t>Environmental Awareness/Project Work</a:t>
            </a:r>
          </a:p>
          <a:p>
            <a:r>
              <a:rPr lang="en-IE" sz="1800" dirty="0" smtClean="0"/>
              <a:t>European Studies/Geography</a:t>
            </a:r>
          </a:p>
          <a:p>
            <a:r>
              <a:rPr lang="en-IE" sz="1800" dirty="0" smtClean="0"/>
              <a:t>Film Studies</a:t>
            </a:r>
          </a:p>
          <a:p>
            <a:r>
              <a:rPr lang="en-IE" sz="1800" dirty="0" smtClean="0"/>
              <a:t>First Aid</a:t>
            </a:r>
          </a:p>
          <a:p>
            <a:r>
              <a:rPr lang="en-IE" sz="1800" dirty="0" smtClean="0"/>
              <a:t>Health and Safety</a:t>
            </a:r>
          </a:p>
        </p:txBody>
      </p:sp>
      <p:sp>
        <p:nvSpPr>
          <p:cNvPr id="5" name="Content Placeholder 4"/>
          <p:cNvSpPr>
            <a:spLocks noGrp="1"/>
          </p:cNvSpPr>
          <p:nvPr>
            <p:ph sz="half" idx="2"/>
          </p:nvPr>
        </p:nvSpPr>
        <p:spPr/>
        <p:txBody>
          <a:bodyPr>
            <a:normAutofit fontScale="92500" lnSpcReduction="20000"/>
          </a:bodyPr>
          <a:lstStyle/>
          <a:p>
            <a:r>
              <a:rPr lang="en-IE" sz="1800" dirty="0" smtClean="0"/>
              <a:t>History</a:t>
            </a:r>
          </a:p>
          <a:p>
            <a:r>
              <a:rPr lang="en-IE" sz="1800" dirty="0" smtClean="0"/>
              <a:t>Information Technology</a:t>
            </a:r>
          </a:p>
          <a:p>
            <a:r>
              <a:rPr lang="en-IE" sz="1800" dirty="0" smtClean="0"/>
              <a:t>Languages</a:t>
            </a:r>
          </a:p>
          <a:p>
            <a:r>
              <a:rPr lang="en-IE" sz="1800" dirty="0" smtClean="0"/>
              <a:t>Web design</a:t>
            </a:r>
          </a:p>
          <a:p>
            <a:r>
              <a:rPr lang="en-IE" sz="1800" dirty="0" smtClean="0"/>
              <a:t>Music</a:t>
            </a:r>
          </a:p>
          <a:p>
            <a:r>
              <a:rPr lang="en-IE" sz="1800" dirty="0" smtClean="0"/>
              <a:t>Salsa </a:t>
            </a:r>
          </a:p>
          <a:p>
            <a:r>
              <a:rPr lang="en-IE" sz="1800" dirty="0" smtClean="0"/>
              <a:t>Science</a:t>
            </a:r>
          </a:p>
          <a:p>
            <a:r>
              <a:rPr lang="en-IE" sz="1800" dirty="0" smtClean="0"/>
              <a:t>Solid works</a:t>
            </a:r>
          </a:p>
          <a:p>
            <a:r>
              <a:rPr lang="en-IE" sz="1800" dirty="0" smtClean="0"/>
              <a:t>Speech and Drama</a:t>
            </a:r>
          </a:p>
          <a:p>
            <a:r>
              <a:rPr lang="en-IE" sz="1800" dirty="0" smtClean="0"/>
              <a:t>Toastmasters</a:t>
            </a:r>
          </a:p>
          <a:p>
            <a:r>
              <a:rPr lang="en-IE" sz="1800" dirty="0" smtClean="0"/>
              <a:t>Woodwork/craft</a:t>
            </a:r>
          </a:p>
          <a:p>
            <a:r>
              <a:rPr lang="en-IE" sz="1800" dirty="0" smtClean="0"/>
              <a:t>Project work</a:t>
            </a:r>
          </a:p>
          <a:p>
            <a:endParaRPr lang="en-IE" sz="1800" dirty="0" smtClean="0"/>
          </a:p>
          <a:p>
            <a:r>
              <a:rPr lang="en-IE" sz="1800" dirty="0" smtClean="0"/>
              <a:t>Vary slightly from year to year depending on number of class groups but typically include many of the above</a:t>
            </a: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85000" lnSpcReduction="10000"/>
          </a:bodyPr>
          <a:lstStyle/>
          <a:p>
            <a:r>
              <a:rPr lang="en-IE" sz="2000" dirty="0" smtClean="0"/>
              <a:t>Sailing, Horse riding, tennis</a:t>
            </a:r>
          </a:p>
          <a:p>
            <a:r>
              <a:rPr lang="en-IE" sz="2000" dirty="0" smtClean="0"/>
              <a:t>Outdoor pursuits centre visits</a:t>
            </a:r>
          </a:p>
          <a:p>
            <a:r>
              <a:rPr lang="en-IE" sz="2000" dirty="0" smtClean="0"/>
              <a:t>Build a Bank</a:t>
            </a:r>
          </a:p>
          <a:p>
            <a:r>
              <a:rPr lang="en-IE" sz="2000" dirty="0" smtClean="0"/>
              <a:t>Fresh Film Festival</a:t>
            </a:r>
          </a:p>
          <a:p>
            <a:r>
              <a:rPr lang="en-IE" sz="2000" dirty="0" smtClean="0"/>
              <a:t>Enterprise competitions &amp; trade fairs</a:t>
            </a:r>
          </a:p>
          <a:p>
            <a:r>
              <a:rPr lang="en-IE" sz="2000" dirty="0"/>
              <a:t>F</a:t>
            </a:r>
            <a:r>
              <a:rPr lang="en-IE" sz="2000" dirty="0" smtClean="0"/>
              <a:t>irst aid</a:t>
            </a:r>
          </a:p>
          <a:p>
            <a:r>
              <a:rPr lang="en-IE" sz="2000" dirty="0" smtClean="0"/>
              <a:t>Car/Road safety demonstration</a:t>
            </a:r>
          </a:p>
          <a:p>
            <a:r>
              <a:rPr lang="en-IE" sz="2000" dirty="0" smtClean="0"/>
              <a:t>Paintballing</a:t>
            </a:r>
          </a:p>
          <a:p>
            <a:r>
              <a:rPr lang="en-IE" sz="2000" dirty="0" smtClean="0"/>
              <a:t>Young Social Innovators</a:t>
            </a:r>
          </a:p>
          <a:p>
            <a:r>
              <a:rPr lang="en-IE" sz="2000" dirty="0" err="1" smtClean="0"/>
              <a:t>Gaisce</a:t>
            </a:r>
            <a:endParaRPr lang="en-IE" sz="2000" dirty="0" smtClean="0"/>
          </a:p>
          <a:p>
            <a:r>
              <a:rPr lang="en-IE" sz="2000" dirty="0" smtClean="0"/>
              <a:t>Community Work/ Charity Work/Fundraising</a:t>
            </a:r>
          </a:p>
          <a:p>
            <a:r>
              <a:rPr lang="en-IE" sz="2000" dirty="0" smtClean="0"/>
              <a:t>Student Life Summit</a:t>
            </a:r>
          </a:p>
          <a:p>
            <a:r>
              <a:rPr lang="en-IE" sz="2000" dirty="0" smtClean="0"/>
              <a:t>Sports Leader Award</a:t>
            </a:r>
          </a:p>
          <a:p>
            <a:r>
              <a:rPr lang="en-IE" sz="2000" dirty="0" smtClean="0"/>
              <a:t>Coaching Rowing Cert</a:t>
            </a:r>
          </a:p>
          <a:p>
            <a:r>
              <a:rPr lang="en-IE" sz="2000" dirty="0" smtClean="0"/>
              <a:t>Film events</a:t>
            </a:r>
            <a:endParaRPr lang="en-IE" sz="2000" dirty="0"/>
          </a:p>
        </p:txBody>
      </p:sp>
      <p:sp>
        <p:nvSpPr>
          <p:cNvPr id="4" name="Content Placeholder 3"/>
          <p:cNvSpPr>
            <a:spLocks noGrp="1"/>
          </p:cNvSpPr>
          <p:nvPr>
            <p:ph sz="half" idx="2"/>
          </p:nvPr>
        </p:nvSpPr>
        <p:spPr/>
        <p:txBody>
          <a:bodyPr>
            <a:normAutofit fontScale="85000" lnSpcReduction="10000"/>
          </a:bodyPr>
          <a:lstStyle/>
          <a:p>
            <a:r>
              <a:rPr lang="en-IE" sz="2000" dirty="0" smtClean="0"/>
              <a:t>School musical/Concert/Talent show</a:t>
            </a:r>
          </a:p>
          <a:p>
            <a:r>
              <a:rPr lang="en-IE" sz="2000" dirty="0" smtClean="0"/>
              <a:t>Workshops/Visiting Speakers</a:t>
            </a:r>
          </a:p>
          <a:p>
            <a:r>
              <a:rPr lang="en-IE" sz="2000" dirty="0" smtClean="0"/>
              <a:t>SOAR foundation Peer Support Workshop</a:t>
            </a:r>
          </a:p>
          <a:p>
            <a:r>
              <a:rPr lang="en-IE" sz="2000" dirty="0" smtClean="0"/>
              <a:t>Wheelchair basketball</a:t>
            </a:r>
          </a:p>
          <a:p>
            <a:r>
              <a:rPr lang="en-IE" sz="2000" dirty="0" smtClean="0"/>
              <a:t>Yoga &amp; Martial Arts</a:t>
            </a:r>
          </a:p>
          <a:p>
            <a:r>
              <a:rPr lang="en-IE" sz="2000" dirty="0" smtClean="0"/>
              <a:t>International Prayer Day</a:t>
            </a:r>
          </a:p>
          <a:p>
            <a:r>
              <a:rPr lang="en-IE" sz="2000" dirty="0" smtClean="0"/>
              <a:t>SEINN Church Music Festival</a:t>
            </a:r>
          </a:p>
          <a:p>
            <a:r>
              <a:rPr lang="en-IE" sz="2000" dirty="0" smtClean="0"/>
              <a:t>International Women’s Day</a:t>
            </a:r>
          </a:p>
          <a:p>
            <a:r>
              <a:rPr lang="en-IE" sz="2000" dirty="0" smtClean="0"/>
              <a:t>Introduction to softball</a:t>
            </a:r>
          </a:p>
          <a:p>
            <a:r>
              <a:rPr lang="en-IE" sz="2000" dirty="0" smtClean="0"/>
              <a:t>School Digital Champion</a:t>
            </a:r>
          </a:p>
          <a:p>
            <a:r>
              <a:rPr lang="en-IE" sz="2000" dirty="0" smtClean="0"/>
              <a:t>Careers Talks/Open days</a:t>
            </a:r>
          </a:p>
          <a:p>
            <a:r>
              <a:rPr lang="en-IE" sz="2000" dirty="0" smtClean="0"/>
              <a:t>Irish Technology Leaders Group competition</a:t>
            </a:r>
          </a:p>
          <a:p>
            <a:r>
              <a:rPr lang="en-IE" sz="2000" dirty="0" err="1" smtClean="0"/>
              <a:t>iWish</a:t>
            </a:r>
            <a:r>
              <a:rPr lang="en-IE" sz="2000" dirty="0" smtClean="0"/>
              <a:t> woman in STEM event</a:t>
            </a:r>
          </a:p>
          <a:p>
            <a:r>
              <a:rPr lang="en-IE" sz="2000" dirty="0" smtClean="0"/>
              <a:t>And many, many more…</a:t>
            </a:r>
            <a:endParaRPr lang="en-IE" sz="2000" dirty="0"/>
          </a:p>
        </p:txBody>
      </p:sp>
      <p:sp>
        <p:nvSpPr>
          <p:cNvPr id="5" name="Shape 110"/>
          <p:cNvSpPr txBox="1">
            <a:spLocks noGrp="1"/>
          </p:cNvSpPr>
          <p:nvPr>
            <p:ph type="title"/>
          </p:nvPr>
        </p:nvSpPr>
        <p:spPr>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b="0" i="0" u="none" strike="noStrike" cap="none" dirty="0" smtClean="0">
                <a:solidFill>
                  <a:schemeClr val="bg1"/>
                </a:solidFill>
                <a:latin typeface="Calibri"/>
                <a:ea typeface="Calibri"/>
                <a:cs typeface="Calibri"/>
                <a:sym typeface="Calibri"/>
              </a:rPr>
              <a:t>Sample</a:t>
            </a:r>
            <a:r>
              <a:rPr lang="en-IE" sz="4000" b="0" i="0" u="none" strike="noStrike" cap="none" dirty="0" smtClean="0">
                <a:solidFill>
                  <a:srgbClr val="FF0000"/>
                </a:solidFill>
                <a:latin typeface="Calibri"/>
                <a:ea typeface="Calibri"/>
                <a:cs typeface="Calibri"/>
                <a:sym typeface="Calibri"/>
              </a:rPr>
              <a:t> </a:t>
            </a:r>
            <a:r>
              <a:rPr lang="en-IE" sz="4000" dirty="0" smtClean="0">
                <a:solidFill>
                  <a:schemeClr val="bg1"/>
                </a:solidFill>
                <a:latin typeface="Calibri"/>
                <a:ea typeface="Calibri"/>
                <a:cs typeface="Calibri"/>
                <a:sym typeface="Calibri"/>
              </a:rPr>
              <a:t>Activities</a:t>
            </a:r>
            <a:endParaRPr lang="en-IE" sz="4000" b="0" i="0" u="none" strike="noStrike" cap="none" dirty="0">
              <a:solidFill>
                <a:schemeClr val="bg1"/>
              </a:solidFill>
              <a:latin typeface="Calibri"/>
              <a:ea typeface="Calibri"/>
              <a:cs typeface="Calibri"/>
              <a:sym typeface="Calibri"/>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45" r="5556"/>
          <a:stretch/>
        </p:blipFill>
        <p:spPr>
          <a:xfrm>
            <a:off x="5943600" y="3657600"/>
            <a:ext cx="2885506" cy="2286000"/>
          </a:xfrm>
          <a:prstGeom prst="rect">
            <a:avLst/>
          </a:prstGeom>
        </p:spPr>
      </p:pic>
      <p:sp>
        <p:nvSpPr>
          <p:cNvPr id="147" name="Shape 147"/>
          <p:cNvSpPr txBox="1"/>
          <p:nvPr/>
        </p:nvSpPr>
        <p:spPr>
          <a:xfrm>
            <a:off x="228600" y="1676400"/>
            <a:ext cx="8568951" cy="5112567"/>
          </a:xfrm>
          <a:prstGeom prst="rect">
            <a:avLst/>
          </a:prstGeom>
          <a:noFill/>
          <a:ln>
            <a:noFill/>
          </a:ln>
        </p:spPr>
        <p:txBody>
          <a:bodyPr lIns="91425" tIns="45700" rIns="91425" bIns="45700" anchor="t" anchorCtr="0">
            <a:noAutofit/>
          </a:bodyPr>
          <a:lstStyle/>
          <a:p>
            <a:pPr marL="0" marR="0" lvl="0" indent="0" rtl="0">
              <a:lnSpc>
                <a:spcPct val="80000"/>
              </a:lnSpc>
              <a:spcBef>
                <a:spcPts val="0"/>
              </a:spcBef>
              <a:spcAft>
                <a:spcPts val="0"/>
              </a:spcAft>
              <a:buClr>
                <a:srgbClr val="7F7F7F"/>
              </a:buClr>
              <a:buSzPct val="25000"/>
              <a:buFont typeface="Noto Sans Symbols"/>
              <a:buNone/>
            </a:pPr>
            <a:r>
              <a:rPr lang="en-IE" sz="2800" b="1" i="0" u="none" strike="noStrike" cap="none" dirty="0" smtClean="0">
                <a:solidFill>
                  <a:schemeClr val="accent1">
                    <a:lumMod val="50000"/>
                  </a:schemeClr>
                </a:solidFill>
                <a:latin typeface="Adobe Caslon Pro" panose="0205050205050A020403" pitchFamily="18" charset="0"/>
                <a:ea typeface="Calibri"/>
                <a:cs typeface="Calibri"/>
                <a:sym typeface="Calibri"/>
              </a:rPr>
              <a:t>Assessment</a:t>
            </a:r>
            <a:endParaRPr sz="2800" b="1" i="0" u="none" strike="noStrike" cap="none" dirty="0">
              <a:solidFill>
                <a:schemeClr val="accent1">
                  <a:lumMod val="50000"/>
                </a:schemeClr>
              </a:solidFill>
              <a:latin typeface="Adobe Caslon Pro" panose="0205050205050A020403" pitchFamily="18" charset="0"/>
              <a:ea typeface="Calibri"/>
              <a:cs typeface="Calibri"/>
              <a:sym typeface="Calibri"/>
            </a:endParaRPr>
          </a:p>
          <a:p>
            <a:pPr marL="0" marR="0" lvl="0" indent="0" algn="l" rtl="0">
              <a:lnSpc>
                <a:spcPct val="80000"/>
              </a:lnSpc>
              <a:spcBef>
                <a:spcPts val="476"/>
              </a:spcBef>
              <a:spcAft>
                <a:spcPts val="0"/>
              </a:spcAft>
              <a:buClr>
                <a:srgbClr val="7F7F7F"/>
              </a:buClr>
              <a:buSzPct val="25000"/>
              <a:buFont typeface="Noto Sans Symbols"/>
              <a:buNone/>
            </a:pPr>
            <a:r>
              <a:rPr lang="en-IE" sz="2800" b="0" i="0" u="none" strike="noStrike" cap="none" dirty="0">
                <a:solidFill>
                  <a:schemeClr val="dk1"/>
                </a:solidFill>
                <a:latin typeface="Calibri" panose="020F0502020204030204" pitchFamily="34" charset="0"/>
                <a:ea typeface="Calibri"/>
                <a:cs typeface="Calibri"/>
                <a:sym typeface="Calibri"/>
              </a:rPr>
              <a:t>Student assessments are carried out on an ongoing basis:</a:t>
            </a:r>
          </a:p>
          <a:p>
            <a:pPr marL="411480" marR="0" lvl="1" indent="-182880" algn="l" rtl="0">
              <a:lnSpc>
                <a:spcPct val="80000"/>
              </a:lnSpc>
              <a:spcBef>
                <a:spcPts val="408"/>
              </a:spcBef>
              <a:spcAft>
                <a:spcPts val="0"/>
              </a:spcAft>
              <a:buClr>
                <a:srgbClr val="7F7F7F"/>
              </a:buClr>
              <a:buSzPct val="102000"/>
              <a:buFont typeface="Noto Sans Symbols"/>
              <a:buChar char="▪"/>
            </a:pPr>
            <a:r>
              <a:rPr lang="en-IE" sz="2800" b="0" i="0" u="none" strike="noStrike" cap="none" dirty="0">
                <a:solidFill>
                  <a:schemeClr val="dk1"/>
                </a:solidFill>
                <a:latin typeface="Calibri" panose="020F0502020204030204" pitchFamily="34" charset="0"/>
                <a:ea typeface="Calibri"/>
                <a:cs typeface="Calibri"/>
                <a:sym typeface="Calibri"/>
              </a:rPr>
              <a:t>Group work, </a:t>
            </a:r>
            <a:r>
              <a:rPr lang="en-IE" sz="2800" b="0" i="0" u="none" strike="noStrike" cap="none" dirty="0" smtClean="0">
                <a:solidFill>
                  <a:schemeClr val="dk1"/>
                </a:solidFill>
                <a:latin typeface="Calibri" panose="020F0502020204030204" pitchFamily="34" charset="0"/>
                <a:ea typeface="Calibri"/>
                <a:cs typeface="Calibri"/>
                <a:sym typeface="Calibri"/>
              </a:rPr>
              <a:t>presentations</a:t>
            </a:r>
            <a:r>
              <a:rPr lang="en-IE" sz="2800" b="0" i="0" u="none" strike="noStrike" cap="none" dirty="0">
                <a:solidFill>
                  <a:schemeClr val="dk1"/>
                </a:solidFill>
                <a:latin typeface="Calibri" panose="020F0502020204030204" pitchFamily="34" charset="0"/>
                <a:ea typeface="Calibri"/>
                <a:cs typeface="Calibri"/>
                <a:sym typeface="Calibri"/>
              </a:rPr>
              <a:t>, written </a:t>
            </a:r>
            <a:r>
              <a:rPr lang="en-IE" sz="2800" b="0" i="0" u="none" strike="noStrike" cap="none" dirty="0" smtClean="0">
                <a:solidFill>
                  <a:schemeClr val="dk1"/>
                </a:solidFill>
                <a:latin typeface="Calibri" panose="020F0502020204030204" pitchFamily="34" charset="0"/>
                <a:ea typeface="Calibri"/>
                <a:cs typeface="Calibri"/>
                <a:sym typeface="Calibri"/>
              </a:rPr>
              <a:t>exams, projects </a:t>
            </a:r>
            <a:r>
              <a:rPr lang="en-IE" sz="2800" b="0" i="0" u="none" strike="noStrike" cap="none" dirty="0" err="1">
                <a:solidFill>
                  <a:schemeClr val="dk1"/>
                </a:solidFill>
                <a:latin typeface="Calibri" panose="020F0502020204030204" pitchFamily="34" charset="0"/>
                <a:ea typeface="Calibri"/>
                <a:cs typeface="Calibri"/>
                <a:sym typeface="Calibri"/>
              </a:rPr>
              <a:t>etc</a:t>
            </a:r>
            <a:endParaRPr lang="en-IE" sz="2800" b="0" i="0" u="none" strike="noStrike" cap="none" dirty="0">
              <a:solidFill>
                <a:schemeClr val="dk1"/>
              </a:solidFill>
              <a:latin typeface="Calibri" panose="020F0502020204030204" pitchFamily="34" charset="0"/>
              <a:ea typeface="Calibri"/>
              <a:cs typeface="Calibri"/>
              <a:sym typeface="Calibri"/>
            </a:endParaRPr>
          </a:p>
          <a:p>
            <a:pPr marL="411480" marR="0" lvl="1" indent="-182880" algn="l" rtl="0">
              <a:lnSpc>
                <a:spcPct val="80000"/>
              </a:lnSpc>
              <a:spcBef>
                <a:spcPts val="476"/>
              </a:spcBef>
              <a:spcAft>
                <a:spcPts val="0"/>
              </a:spcAft>
              <a:buClr>
                <a:srgbClr val="7F7F7F"/>
              </a:buClr>
              <a:buSzPct val="99166"/>
              <a:buFont typeface="Noto Sans Symbols"/>
              <a:buChar char="▪"/>
            </a:pPr>
            <a:r>
              <a:rPr lang="en-IE" sz="2800" b="0" i="0" u="none" strike="noStrike" cap="none" dirty="0" smtClean="0">
                <a:solidFill>
                  <a:schemeClr val="dk1"/>
                </a:solidFill>
                <a:latin typeface="Calibri" panose="020F0502020204030204" pitchFamily="34" charset="0"/>
                <a:ea typeface="Calibri"/>
                <a:cs typeface="Calibri"/>
                <a:sym typeface="Calibri"/>
              </a:rPr>
              <a:t>Participation </a:t>
            </a:r>
            <a:r>
              <a:rPr lang="en-IE" sz="2800" b="0" i="0" u="none" strike="noStrike" cap="none" dirty="0">
                <a:solidFill>
                  <a:schemeClr val="dk1"/>
                </a:solidFill>
                <a:latin typeface="Calibri" panose="020F0502020204030204" pitchFamily="34" charset="0"/>
                <a:ea typeface="Calibri"/>
                <a:cs typeface="Calibri"/>
                <a:sym typeface="Calibri"/>
              </a:rPr>
              <a:t>in class, project work, social work, group work, work experience etc. </a:t>
            </a:r>
            <a:endParaRPr lang="en-IE" sz="2800" b="0" i="0" u="none" strike="noStrike" cap="none" dirty="0" smtClean="0">
              <a:solidFill>
                <a:schemeClr val="dk1"/>
              </a:solidFill>
              <a:latin typeface="Calibri" panose="020F0502020204030204" pitchFamily="34" charset="0"/>
              <a:ea typeface="Calibri"/>
              <a:cs typeface="Calibri"/>
              <a:sym typeface="Calibri"/>
            </a:endParaRPr>
          </a:p>
          <a:p>
            <a:pPr marL="411480" marR="0" lvl="1" indent="-182880" algn="l" rtl="0">
              <a:lnSpc>
                <a:spcPct val="80000"/>
              </a:lnSpc>
              <a:spcBef>
                <a:spcPts val="476"/>
              </a:spcBef>
              <a:spcAft>
                <a:spcPts val="0"/>
              </a:spcAft>
              <a:buClr>
                <a:srgbClr val="7F7F7F"/>
              </a:buClr>
              <a:buSzPct val="99166"/>
              <a:buFont typeface="Noto Sans Symbols"/>
              <a:buChar char="▪"/>
            </a:pPr>
            <a:r>
              <a:rPr lang="en-IE" sz="2800" dirty="0" smtClean="0">
                <a:solidFill>
                  <a:schemeClr val="dk1"/>
                </a:solidFill>
                <a:latin typeface="Calibri" panose="020F0502020204030204" pitchFamily="34" charset="0"/>
                <a:ea typeface="Calibri"/>
                <a:cs typeface="Calibri"/>
                <a:sym typeface="Calibri"/>
              </a:rPr>
              <a:t>Students are awarded a Certificate for Transition year with either a Pass, Merit or Distinction</a:t>
            </a:r>
            <a:endParaRPr sz="1700" b="0" i="0" u="none" strike="noStrike" cap="none" dirty="0">
              <a:solidFill>
                <a:schemeClr val="dk1"/>
              </a:solidFill>
              <a:latin typeface="Calibri"/>
              <a:ea typeface="Calibri"/>
              <a:cs typeface="Calibri"/>
              <a:sym typeface="Calibri"/>
            </a:endParaRPr>
          </a:p>
          <a:p>
            <a:pPr marL="411480" marR="0" lvl="1" indent="-182880" algn="l" rtl="0">
              <a:lnSpc>
                <a:spcPct val="80000"/>
              </a:lnSpc>
              <a:spcBef>
                <a:spcPts val="340"/>
              </a:spcBef>
              <a:buClr>
                <a:srgbClr val="7F7F7F"/>
              </a:buClr>
              <a:buFont typeface="Noto Sans Symbols"/>
              <a:buNone/>
            </a:pPr>
            <a:endParaRPr sz="1700" b="0" i="0" u="none" strike="noStrike" cap="none" dirty="0">
              <a:solidFill>
                <a:schemeClr val="dk1"/>
              </a:solidFill>
              <a:latin typeface="Calibri"/>
              <a:ea typeface="Calibri"/>
              <a:cs typeface="Calibri"/>
              <a:sym typeface="Calibri"/>
            </a:endParaRPr>
          </a:p>
        </p:txBody>
      </p:sp>
      <p:sp>
        <p:nvSpPr>
          <p:cNvPr id="7" name="Shape 110"/>
          <p:cNvSpPr txBox="1"/>
          <p:nvPr/>
        </p:nvSpPr>
        <p:spPr>
          <a:xfrm>
            <a:off x="98520" y="149136"/>
            <a:ext cx="8937975"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881170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4437401" y="1549224"/>
            <a:ext cx="3809999" cy="4114800"/>
          </a:xfrm>
          <a:prstGeom prst="rect">
            <a:avLst/>
          </a:prstGeom>
          <a:noFill/>
          <a:ln>
            <a:noFill/>
          </a:ln>
        </p:spPr>
        <p:txBody>
          <a:bodyPr lIns="91425" tIns="45700" rIns="91425" bIns="45700" anchor="t" anchorCtr="0">
            <a:noAutofit/>
          </a:bodyPr>
          <a:lstStyle/>
          <a:p>
            <a:pPr marL="182880" marR="0" lvl="0" indent="-182880" algn="l" rtl="0">
              <a:spcBef>
                <a:spcPts val="0"/>
              </a:spcBef>
              <a:buClr>
                <a:srgbClr val="7F7F7F"/>
              </a:buClr>
              <a:buFont typeface="Noto Sans Symbols"/>
              <a:buNone/>
            </a:pPr>
            <a:endParaRPr sz="2400" b="0" i="1" u="none" strike="noStrike" cap="none">
              <a:solidFill>
                <a:schemeClr val="dk1"/>
              </a:solidFill>
              <a:latin typeface="Arial"/>
              <a:ea typeface="Arial"/>
              <a:cs typeface="Arial"/>
              <a:sym typeface="Arial"/>
            </a:endParaRPr>
          </a:p>
        </p:txBody>
      </p:sp>
      <p:sp>
        <p:nvSpPr>
          <p:cNvPr id="190" name="Shape 190"/>
          <p:cNvSpPr txBox="1"/>
          <p:nvPr/>
        </p:nvSpPr>
        <p:spPr>
          <a:xfrm>
            <a:off x="3419871" y="2564903"/>
            <a:ext cx="3809999" cy="4114800"/>
          </a:xfrm>
          <a:prstGeom prst="rect">
            <a:avLst/>
          </a:prstGeom>
          <a:noFill/>
          <a:ln>
            <a:noFill/>
          </a:ln>
        </p:spPr>
        <p:txBody>
          <a:bodyPr lIns="91425" tIns="45700" rIns="91425" bIns="45700" anchor="ctr" anchorCtr="0">
            <a:noAutofit/>
          </a:bodyPr>
          <a:lstStyle/>
          <a:p>
            <a:pPr marL="182880" marR="0" lvl="0" indent="-182880" algn="l" rtl="0">
              <a:spcBef>
                <a:spcPts val="0"/>
              </a:spcBef>
              <a:buClr>
                <a:srgbClr val="7F7F7F"/>
              </a:buClr>
              <a:buFont typeface="Noto Sans Symbols"/>
              <a:buNone/>
            </a:pPr>
            <a:endParaRPr sz="2400" b="0" i="0" u="none" strike="noStrike" cap="none">
              <a:solidFill>
                <a:schemeClr val="dk1"/>
              </a:solidFill>
              <a:latin typeface="Calibri"/>
              <a:ea typeface="Calibri"/>
              <a:cs typeface="Calibri"/>
              <a:sym typeface="Calibri"/>
            </a:endParaRPr>
          </a:p>
        </p:txBody>
      </p:sp>
      <p:sp>
        <p:nvSpPr>
          <p:cNvPr id="191" name="Shape 191"/>
          <p:cNvSpPr txBox="1"/>
          <p:nvPr/>
        </p:nvSpPr>
        <p:spPr>
          <a:xfrm>
            <a:off x="251519" y="2204864"/>
            <a:ext cx="8352928" cy="4392488"/>
          </a:xfrm>
          <a:prstGeom prst="rect">
            <a:avLst/>
          </a:prstGeom>
          <a:noFill/>
          <a:ln>
            <a:noFill/>
          </a:ln>
        </p:spPr>
        <p:txBody>
          <a:bodyPr lIns="91425" tIns="45700" rIns="91425" bIns="45700" anchor="ctr" anchorCtr="0">
            <a:noAutofit/>
          </a:bodyPr>
          <a:lstStyle/>
          <a:p>
            <a:pPr marL="182880" marR="0" lvl="0" indent="-182880" algn="l" rtl="0">
              <a:lnSpc>
                <a:spcPct val="80000"/>
              </a:lnSpc>
              <a:spcBef>
                <a:spcPts val="0"/>
              </a:spcBef>
              <a:buClr>
                <a:srgbClr val="7F7F7F"/>
              </a:buClr>
              <a:buFont typeface="Noto Sans Symbols"/>
              <a:buNone/>
            </a:pPr>
            <a:endParaRPr sz="2400" b="0" i="0" u="sng" strike="noStrike" cap="none">
              <a:solidFill>
                <a:schemeClr val="dk1"/>
              </a:solidFill>
              <a:latin typeface="Arial"/>
              <a:ea typeface="Arial"/>
              <a:cs typeface="Arial"/>
              <a:sym typeface="Arial"/>
            </a:endParaRPr>
          </a:p>
        </p:txBody>
      </p:sp>
      <p:sp>
        <p:nvSpPr>
          <p:cNvPr id="195" name="Shape 195"/>
          <p:cNvSpPr/>
          <p:nvPr/>
        </p:nvSpPr>
        <p:spPr>
          <a:xfrm>
            <a:off x="179511" y="1733672"/>
            <a:ext cx="8490250" cy="486368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endParaRPr lang="en-IE" sz="2800" b="1" u="sng" dirty="0" smtClean="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endParaRPr lang="en-IE" sz="2800" b="1" u="sng" dirty="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r>
              <a:rPr lang="en-IE" sz="2800" b="1" u="sng" dirty="0" smtClean="0">
                <a:solidFill>
                  <a:schemeClr val="accent1">
                    <a:lumMod val="75000"/>
                  </a:schemeClr>
                </a:solidFill>
                <a:latin typeface="Adobe Caslon Pro" panose="0205050205050A020403" pitchFamily="18" charset="0"/>
                <a:ea typeface="Calibri"/>
                <a:cs typeface="Calibri"/>
                <a:sym typeface="Calibri"/>
              </a:rPr>
              <a:t>Application Process</a:t>
            </a:r>
            <a:r>
              <a:rPr lang="en-IE" sz="2800" b="1" i="0" u="sng" strike="noStrike" cap="none" dirty="0" smtClean="0">
                <a:solidFill>
                  <a:schemeClr val="accent1">
                    <a:lumMod val="75000"/>
                  </a:schemeClr>
                </a:solidFill>
                <a:latin typeface="Adobe Caslon Pro" panose="0205050205050A020403" pitchFamily="18" charset="0"/>
                <a:ea typeface="Calibri"/>
                <a:cs typeface="Calibri"/>
                <a:sym typeface="Calibri"/>
              </a:rPr>
              <a:t>.</a:t>
            </a:r>
            <a:endParaRPr lang="en-IE" sz="2800" b="1" dirty="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endParaRPr lang="en-IE" sz="2800" b="1" i="0" strike="noStrike" cap="none" dirty="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endParaRPr lang="en-IE" sz="2800" b="1" dirty="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r>
              <a:rPr lang="en-IE" sz="2800" b="1" i="0" strike="noStrike" cap="none" dirty="0" smtClean="0">
                <a:solidFill>
                  <a:schemeClr val="accent1">
                    <a:lumMod val="75000"/>
                  </a:schemeClr>
                </a:solidFill>
                <a:latin typeface="Adobe Caslon Pro" panose="0205050205050A020403" pitchFamily="18" charset="0"/>
                <a:ea typeface="Calibri"/>
                <a:cs typeface="Calibri"/>
                <a:sym typeface="Calibri"/>
              </a:rPr>
              <a:t>Closing Date </a:t>
            </a:r>
            <a:r>
              <a:rPr lang="en-IE" sz="2800" b="1" dirty="0" smtClean="0">
                <a:solidFill>
                  <a:schemeClr val="accent1">
                    <a:lumMod val="75000"/>
                  </a:schemeClr>
                </a:solidFill>
                <a:latin typeface="Adobe Caslon Pro" panose="0205050205050A020403" pitchFamily="18" charset="0"/>
                <a:ea typeface="Calibri"/>
                <a:cs typeface="Calibri"/>
                <a:sym typeface="Calibri"/>
              </a:rPr>
              <a:t>16/03</a:t>
            </a:r>
            <a:r>
              <a:rPr lang="en-IE" sz="2800" b="1" i="0" strike="noStrike" cap="none" dirty="0" smtClean="0">
                <a:solidFill>
                  <a:schemeClr val="accent1">
                    <a:lumMod val="75000"/>
                  </a:schemeClr>
                </a:solidFill>
                <a:latin typeface="Adobe Caslon Pro" panose="0205050205050A020403" pitchFamily="18" charset="0"/>
                <a:ea typeface="Calibri"/>
                <a:cs typeface="Calibri"/>
                <a:sym typeface="Calibri"/>
              </a:rPr>
              <a:t>/2018 </a:t>
            </a:r>
            <a:endParaRPr lang="en-IE" sz="2800" b="1" u="sng" dirty="0">
              <a:solidFill>
                <a:schemeClr val="accent1">
                  <a:lumMod val="75000"/>
                </a:schemeClr>
              </a:solidFill>
              <a:latin typeface="Adobe Caslon Pro" panose="0205050205050A020403" pitchFamily="18" charset="0"/>
              <a:ea typeface="Calibri"/>
              <a:cs typeface="Calibri"/>
              <a:sym typeface="Calibri"/>
            </a:endParaRPr>
          </a:p>
          <a:p>
            <a:pPr marL="0" marR="0" lvl="0" indent="0" algn="l" rtl="0">
              <a:lnSpc>
                <a:spcPct val="80000"/>
              </a:lnSpc>
              <a:spcBef>
                <a:spcPts val="0"/>
              </a:spcBef>
              <a:buSzPct val="25000"/>
              <a:buNone/>
            </a:pPr>
            <a:endParaRPr sz="800" b="1" i="0" u="none" strike="noStrike" cap="none" dirty="0">
              <a:solidFill>
                <a:srgbClr val="000000"/>
              </a:solidFill>
              <a:latin typeface="Calibri"/>
              <a:ea typeface="Calibri"/>
              <a:cs typeface="Calibri"/>
              <a:sym typeface="Calibri"/>
            </a:endParaRPr>
          </a:p>
          <a:p>
            <a:r>
              <a:rPr lang="en-GB" sz="1600" b="1" dirty="0"/>
              <a:t> </a:t>
            </a:r>
            <a:endParaRPr lang="en-IE" sz="1600" dirty="0"/>
          </a:p>
          <a:p>
            <a:r>
              <a:rPr lang="en-GB" sz="1600" dirty="0"/>
              <a:t> </a:t>
            </a:r>
            <a:endParaRPr lang="en-IE" sz="1600" dirty="0"/>
          </a:p>
          <a:p>
            <a:r>
              <a:rPr lang="en-GB" sz="1600" dirty="0"/>
              <a:t> </a:t>
            </a:r>
            <a:endParaRPr lang="en-IE" sz="1600" dirty="0"/>
          </a:p>
          <a:p>
            <a:r>
              <a:rPr lang="en-GB" sz="1600" dirty="0"/>
              <a:t> </a:t>
            </a:r>
            <a:endParaRPr lang="en-IE" sz="1600" i="0" u="none" strike="noStrike" cap="none" dirty="0" smtClean="0">
              <a:solidFill>
                <a:srgbClr val="000000"/>
              </a:solidFill>
              <a:latin typeface="Calibri"/>
              <a:ea typeface="Calibri"/>
              <a:cs typeface="Calibri"/>
              <a:sym typeface="Calibri"/>
            </a:endParaRPr>
          </a:p>
        </p:txBody>
      </p:sp>
      <p:sp>
        <p:nvSpPr>
          <p:cNvPr id="10" name="Shape 110"/>
          <p:cNvSpPr txBox="1"/>
          <p:nvPr/>
        </p:nvSpPr>
        <p:spPr>
          <a:xfrm>
            <a:off x="0" y="116631"/>
            <a:ext cx="8829108"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58" t="35515" r="9584"/>
          <a:stretch/>
        </p:blipFill>
        <p:spPr>
          <a:xfrm>
            <a:off x="5580112" y="2708920"/>
            <a:ext cx="1957905" cy="1117512"/>
          </a:xfrm>
          <a:prstGeom prst="rect">
            <a:avLst/>
          </a:prstGeom>
        </p:spPr>
      </p:pic>
    </p:spTree>
    <p:extLst>
      <p:ext uri="{BB962C8B-B14F-4D97-AF65-F5344CB8AC3E}">
        <p14:creationId xmlns:p14="http://schemas.microsoft.com/office/powerpoint/2010/main" val="4107386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4437401" y="1549224"/>
            <a:ext cx="3809999" cy="4114800"/>
          </a:xfrm>
          <a:prstGeom prst="rect">
            <a:avLst/>
          </a:prstGeom>
          <a:noFill/>
          <a:ln>
            <a:noFill/>
          </a:ln>
        </p:spPr>
        <p:txBody>
          <a:bodyPr lIns="91425" tIns="45700" rIns="91425" bIns="45700" anchor="t" anchorCtr="0">
            <a:noAutofit/>
          </a:bodyPr>
          <a:lstStyle/>
          <a:p>
            <a:pPr marL="182880" marR="0" lvl="0" indent="-182880" algn="l" rtl="0">
              <a:spcBef>
                <a:spcPts val="0"/>
              </a:spcBef>
              <a:buClr>
                <a:srgbClr val="7F7F7F"/>
              </a:buClr>
              <a:buFont typeface="Noto Sans Symbols"/>
              <a:buNone/>
            </a:pPr>
            <a:endParaRPr sz="2400" b="0" i="1" u="none" strike="noStrike" cap="none">
              <a:solidFill>
                <a:schemeClr val="dk1"/>
              </a:solidFill>
              <a:latin typeface="Arial"/>
              <a:ea typeface="Arial"/>
              <a:cs typeface="Arial"/>
              <a:sym typeface="Arial"/>
            </a:endParaRPr>
          </a:p>
        </p:txBody>
      </p:sp>
      <p:sp>
        <p:nvSpPr>
          <p:cNvPr id="190" name="Shape 190"/>
          <p:cNvSpPr txBox="1"/>
          <p:nvPr/>
        </p:nvSpPr>
        <p:spPr>
          <a:xfrm>
            <a:off x="3419871" y="2564903"/>
            <a:ext cx="3809999" cy="4114800"/>
          </a:xfrm>
          <a:prstGeom prst="rect">
            <a:avLst/>
          </a:prstGeom>
          <a:noFill/>
          <a:ln>
            <a:noFill/>
          </a:ln>
        </p:spPr>
        <p:txBody>
          <a:bodyPr lIns="91425" tIns="45700" rIns="91425" bIns="45700" anchor="ctr" anchorCtr="0">
            <a:noAutofit/>
          </a:bodyPr>
          <a:lstStyle/>
          <a:p>
            <a:pPr marL="182880" marR="0" lvl="0" indent="-182880" algn="l" rtl="0">
              <a:spcBef>
                <a:spcPts val="0"/>
              </a:spcBef>
              <a:buClr>
                <a:srgbClr val="7F7F7F"/>
              </a:buClr>
              <a:buFont typeface="Noto Sans Symbols"/>
              <a:buNone/>
            </a:pPr>
            <a:endParaRPr sz="2400" b="0" i="0" u="none" strike="noStrike" cap="none">
              <a:solidFill>
                <a:schemeClr val="dk1"/>
              </a:solidFill>
              <a:latin typeface="Calibri"/>
              <a:ea typeface="Calibri"/>
              <a:cs typeface="Calibri"/>
              <a:sym typeface="Calibri"/>
            </a:endParaRPr>
          </a:p>
        </p:txBody>
      </p:sp>
      <p:sp>
        <p:nvSpPr>
          <p:cNvPr id="191" name="Shape 191"/>
          <p:cNvSpPr txBox="1"/>
          <p:nvPr/>
        </p:nvSpPr>
        <p:spPr>
          <a:xfrm>
            <a:off x="260937" y="1412774"/>
            <a:ext cx="8352928" cy="4392488"/>
          </a:xfrm>
          <a:prstGeom prst="rect">
            <a:avLst/>
          </a:prstGeom>
          <a:noFill/>
          <a:ln>
            <a:noFill/>
          </a:ln>
        </p:spPr>
        <p:txBody>
          <a:bodyPr lIns="91425" tIns="45700" rIns="91425" bIns="45700" anchor="ctr" anchorCtr="0">
            <a:noAutofit/>
          </a:bodyPr>
          <a:lstStyle/>
          <a:p>
            <a:pPr marL="182880" marR="0" lvl="0" indent="-182880" algn="l" rtl="0">
              <a:lnSpc>
                <a:spcPct val="80000"/>
              </a:lnSpc>
              <a:spcBef>
                <a:spcPts val="0"/>
              </a:spcBef>
              <a:buClr>
                <a:srgbClr val="7F7F7F"/>
              </a:buClr>
              <a:buFont typeface="Noto Sans Symbols"/>
              <a:buNone/>
            </a:pPr>
            <a:endParaRPr sz="2400" b="0" i="0" u="sng" strike="noStrike" cap="none">
              <a:solidFill>
                <a:schemeClr val="dk1"/>
              </a:solidFill>
              <a:latin typeface="Arial"/>
              <a:ea typeface="Arial"/>
              <a:cs typeface="Arial"/>
              <a:sym typeface="Arial"/>
            </a:endParaRPr>
          </a:p>
        </p:txBody>
      </p:sp>
      <p:sp>
        <p:nvSpPr>
          <p:cNvPr id="195" name="Shape 195"/>
          <p:cNvSpPr/>
          <p:nvPr/>
        </p:nvSpPr>
        <p:spPr>
          <a:xfrm>
            <a:off x="179511" y="1733672"/>
            <a:ext cx="8490250" cy="4819528"/>
          </a:xfrm>
          <a:prstGeom prst="rect">
            <a:avLst/>
          </a:prstGeom>
          <a:noFill/>
          <a:ln>
            <a:noFill/>
          </a:ln>
        </p:spPr>
        <p:txBody>
          <a:bodyPr lIns="91425" tIns="45700" rIns="91425" bIns="45700" anchor="t" anchorCtr="0">
            <a:noAutofit/>
          </a:bodyPr>
          <a:lstStyle/>
          <a:p>
            <a:r>
              <a:rPr lang="en-IE" sz="2800" b="1" dirty="0"/>
              <a:t> </a:t>
            </a:r>
            <a:endParaRPr lang="en-IE" sz="2800" dirty="0"/>
          </a:p>
          <a:p>
            <a:pPr marL="457200" lvl="0" indent="-457200">
              <a:buFont typeface="Arial" pitchFamily="34" charset="0"/>
              <a:buChar char="•"/>
            </a:pPr>
            <a:r>
              <a:rPr lang="en-IE" sz="2800" dirty="0"/>
              <a:t>Satisfactory completion of </a:t>
            </a:r>
            <a:r>
              <a:rPr lang="en-IE" sz="2800" dirty="0" smtClean="0"/>
              <a:t>the </a:t>
            </a:r>
            <a:r>
              <a:rPr lang="en-IE" sz="2800" dirty="0"/>
              <a:t>application </a:t>
            </a:r>
            <a:r>
              <a:rPr lang="en-IE" sz="2800" dirty="0" smtClean="0"/>
              <a:t>form including deposit by specified date</a:t>
            </a:r>
            <a:endParaRPr lang="en-IE" sz="2800" dirty="0"/>
          </a:p>
          <a:p>
            <a:pPr marL="457200" lvl="0" indent="-457200">
              <a:buFont typeface="Arial" pitchFamily="34" charset="0"/>
              <a:buChar char="•"/>
            </a:pPr>
            <a:r>
              <a:rPr lang="en-IE" sz="2800" dirty="0" smtClean="0"/>
              <a:t>Have completed </a:t>
            </a:r>
            <a:r>
              <a:rPr lang="en-IE" sz="2800" dirty="0"/>
              <a:t>third year</a:t>
            </a:r>
          </a:p>
          <a:p>
            <a:pPr marL="457200" lvl="0" indent="-457200">
              <a:buFont typeface="Arial" pitchFamily="34" charset="0"/>
              <a:buChar char="•"/>
            </a:pPr>
            <a:r>
              <a:rPr lang="en-IE" sz="2800" dirty="0"/>
              <a:t>Have a proven commitment to good behaviour, hard work, attendance, punctuality and study</a:t>
            </a:r>
          </a:p>
          <a:p>
            <a:pPr marL="457200" lvl="0" indent="-457200">
              <a:buFont typeface="Arial" pitchFamily="34" charset="0"/>
              <a:buChar char="•"/>
            </a:pPr>
            <a:r>
              <a:rPr lang="en-IE" sz="2800" dirty="0"/>
              <a:t>Be committed to applying him/herself to Transition Year and to what it has to offer (e.g. to co-operate and participate in all events)</a:t>
            </a:r>
          </a:p>
        </p:txBody>
      </p:sp>
      <p:sp>
        <p:nvSpPr>
          <p:cNvPr id="10" name="Shape 110"/>
          <p:cNvSpPr txBox="1"/>
          <p:nvPr/>
        </p:nvSpPr>
        <p:spPr>
          <a:xfrm>
            <a:off x="-8636" y="253081"/>
            <a:ext cx="8829108" cy="1296143"/>
          </a:xfrm>
          <a:prstGeom prst="rect">
            <a:avLst/>
          </a:prstGeom>
          <a:solidFill>
            <a:srgbClr val="38516A"/>
          </a:solidFill>
          <a:ln>
            <a:noFill/>
          </a:ln>
        </p:spPr>
        <p:txBody>
          <a:bodyPr lIns="91425" tIns="45700" rIns="91425" bIns="45700" anchor="ctr" anchorCtr="0">
            <a:noAutofit/>
          </a:bodyPr>
          <a:lstStyle/>
          <a:p>
            <a:pPr algn="ctr"/>
            <a:r>
              <a:rPr lang="en-IE" sz="2400" b="1" dirty="0">
                <a:solidFill>
                  <a:schemeClr val="bg1"/>
                </a:solidFill>
              </a:rPr>
              <a:t>Criteria </a:t>
            </a:r>
            <a:r>
              <a:rPr lang="en-IE" sz="2400" b="1" dirty="0" smtClean="0">
                <a:solidFill>
                  <a:schemeClr val="bg1"/>
                </a:solidFill>
              </a:rPr>
              <a:t>for selection into Transition </a:t>
            </a:r>
            <a:r>
              <a:rPr lang="en-IE" sz="2400" b="1" dirty="0">
                <a:solidFill>
                  <a:schemeClr val="bg1"/>
                </a:solidFill>
              </a:rPr>
              <a:t>Year </a:t>
            </a:r>
            <a:r>
              <a:rPr lang="en-IE" sz="2400" b="1" dirty="0" smtClean="0">
                <a:solidFill>
                  <a:schemeClr val="bg1"/>
                </a:solidFill>
              </a:rPr>
              <a:t>may include </a:t>
            </a:r>
            <a:r>
              <a:rPr lang="en-IE" sz="2400" b="1" dirty="0">
                <a:solidFill>
                  <a:schemeClr val="bg1"/>
                </a:solidFill>
              </a:rPr>
              <a:t>the following:</a:t>
            </a:r>
            <a:endParaRPr lang="en-IE" sz="2400" dirty="0">
              <a:solidFill>
                <a:schemeClr val="bg1"/>
              </a:solidFill>
            </a:endParaRPr>
          </a:p>
        </p:txBody>
      </p:sp>
    </p:spTree>
    <p:extLst>
      <p:ext uri="{BB962C8B-B14F-4D97-AF65-F5344CB8AC3E}">
        <p14:creationId xmlns:p14="http://schemas.microsoft.com/office/powerpoint/2010/main" val="2542436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Expectations</a:t>
            </a:r>
            <a:endParaRPr lang="en-IE" dirty="0"/>
          </a:p>
        </p:txBody>
      </p:sp>
      <p:sp>
        <p:nvSpPr>
          <p:cNvPr id="3" name="Content Placeholder 2"/>
          <p:cNvSpPr>
            <a:spLocks noGrp="1"/>
          </p:cNvSpPr>
          <p:nvPr>
            <p:ph sz="quarter" idx="1"/>
          </p:nvPr>
        </p:nvSpPr>
        <p:spPr/>
        <p:txBody>
          <a:bodyPr>
            <a:normAutofit/>
          </a:bodyPr>
          <a:lstStyle/>
          <a:p>
            <a:pPr lvl="0"/>
            <a:r>
              <a:rPr lang="en-GB" sz="2000" dirty="0"/>
              <a:t>Transition year in St. Anne’s is an exciting but demanding year. You will get out of TY what you put into it</a:t>
            </a:r>
            <a:r>
              <a:rPr lang="en-GB" sz="2000" dirty="0" smtClean="0"/>
              <a:t>. </a:t>
            </a:r>
          </a:p>
          <a:p>
            <a:pPr lvl="0"/>
            <a:r>
              <a:rPr lang="en-GB" sz="2000" dirty="0" smtClean="0"/>
              <a:t>Students will be presented with opportunities but </a:t>
            </a:r>
            <a:r>
              <a:rPr lang="en-IE" sz="2000" dirty="0" smtClean="0"/>
              <a:t>we</a:t>
            </a:r>
            <a:r>
              <a:rPr lang="en-GB" sz="2000" dirty="0" smtClean="0"/>
              <a:t> </a:t>
            </a:r>
            <a:r>
              <a:rPr lang="en-GB" sz="2000" dirty="0"/>
              <a:t>expect students to </a:t>
            </a:r>
            <a:r>
              <a:rPr lang="en-GB" sz="2000" b="1" dirty="0"/>
              <a:t>volunteer </a:t>
            </a:r>
            <a:r>
              <a:rPr lang="en-GB" sz="2000" dirty="0"/>
              <a:t>for the many projects and opportunities available which can take place both during and outside school time.</a:t>
            </a:r>
            <a:endParaRPr lang="en-IE" sz="2000" dirty="0"/>
          </a:p>
          <a:p>
            <a:pPr lvl="0"/>
            <a:r>
              <a:rPr lang="en-GB" sz="2000" dirty="0"/>
              <a:t>We expect students to be in classes with and work with different people to develop their team work and social skills.</a:t>
            </a:r>
            <a:endParaRPr lang="en-IE" sz="2000" dirty="0"/>
          </a:p>
          <a:p>
            <a:pPr lvl="0"/>
            <a:r>
              <a:rPr lang="en-GB" sz="2000" dirty="0"/>
              <a:t>We expect students to continue to </a:t>
            </a:r>
            <a:r>
              <a:rPr lang="en-GB" sz="2000" b="1" dirty="0"/>
              <a:t>maintain high standards </a:t>
            </a:r>
            <a:r>
              <a:rPr lang="en-GB" sz="2000" dirty="0"/>
              <a:t>of academic work and be responsible for their own learning.</a:t>
            </a:r>
            <a:endParaRPr lang="en-IE" sz="2000" dirty="0"/>
          </a:p>
          <a:p>
            <a:pPr lvl="0"/>
            <a:r>
              <a:rPr lang="en-GB" sz="2000" dirty="0"/>
              <a:t>We provide the opportunity for students to engage in a different style of learning and different forms of assignments and homework</a:t>
            </a:r>
            <a:r>
              <a:rPr lang="en-GB" sz="2000" dirty="0" smtClean="0"/>
              <a:t>.</a:t>
            </a:r>
          </a:p>
          <a:p>
            <a:pPr lvl="0"/>
            <a:r>
              <a:rPr lang="en-GB" sz="2000" dirty="0" smtClean="0"/>
              <a:t>Time for reflection on their own learning and beginning to take responsibility for it.</a:t>
            </a:r>
            <a:endParaRPr lang="en-IE" sz="2000" dirty="0"/>
          </a:p>
          <a:p>
            <a:endParaRPr lang="en-IE" sz="2000" dirty="0"/>
          </a:p>
        </p:txBody>
      </p:sp>
      <p:sp>
        <p:nvSpPr>
          <p:cNvPr id="4" name="Shape 110"/>
          <p:cNvSpPr txBox="1"/>
          <p:nvPr/>
        </p:nvSpPr>
        <p:spPr>
          <a:xfrm>
            <a:off x="170767" y="253080"/>
            <a:ext cx="8829108" cy="1296143"/>
          </a:xfrm>
          <a:prstGeom prst="rect">
            <a:avLst/>
          </a:prstGeom>
          <a:solidFill>
            <a:srgbClr val="38516A"/>
          </a:solidFill>
          <a:ln>
            <a:noFill/>
          </a:ln>
        </p:spPr>
        <p:txBody>
          <a:bodyPr lIns="91425" tIns="45700" rIns="91425" bIns="45700" anchor="ctr" anchorCtr="0">
            <a:noAutofit/>
          </a:bodyPr>
          <a:lstStyle/>
          <a:p>
            <a:pPr algn="ctr"/>
            <a:r>
              <a:rPr lang="en-IE" sz="4000" b="1" dirty="0" smtClean="0">
                <a:solidFill>
                  <a:schemeClr val="bg1"/>
                </a:solidFill>
                <a:latin typeface="+mj-lt"/>
              </a:rPr>
              <a:t>Expectations</a:t>
            </a:r>
            <a:endParaRPr lang="en-IE" sz="4000" dirty="0">
              <a:solidFill>
                <a:schemeClr val="bg1"/>
              </a:solidFill>
              <a:latin typeface="+mj-lt"/>
            </a:endParaRPr>
          </a:p>
        </p:txBody>
      </p:sp>
    </p:spTree>
    <p:extLst>
      <p:ext uri="{BB962C8B-B14F-4D97-AF65-F5344CB8AC3E}">
        <p14:creationId xmlns:p14="http://schemas.microsoft.com/office/powerpoint/2010/main" val="65179561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 FEES </a:t>
            </a:r>
            <a:endParaRPr lang="en-IE" dirty="0"/>
          </a:p>
        </p:txBody>
      </p:sp>
      <p:sp>
        <p:nvSpPr>
          <p:cNvPr id="3" name="Content Placeholder 2"/>
          <p:cNvSpPr>
            <a:spLocks noGrp="1"/>
          </p:cNvSpPr>
          <p:nvPr>
            <p:ph sz="quarter" idx="1"/>
          </p:nvPr>
        </p:nvSpPr>
        <p:spPr/>
        <p:txBody>
          <a:bodyPr>
            <a:normAutofit lnSpcReduction="10000"/>
          </a:bodyPr>
          <a:lstStyle/>
          <a:p>
            <a:pPr lvl="0"/>
            <a:r>
              <a:rPr lang="en-GB" sz="2800" dirty="0" smtClean="0"/>
              <a:t>A deposit of €100 (either cash or cheque payable to LCETB) with the application </a:t>
            </a:r>
            <a:endParaRPr lang="en-IE" sz="2800" dirty="0" smtClean="0"/>
          </a:p>
          <a:p>
            <a:pPr marL="0" indent="0">
              <a:buNone/>
            </a:pPr>
            <a:r>
              <a:rPr lang="en-GB" sz="2800" dirty="0" smtClean="0"/>
              <a:t>AND</a:t>
            </a:r>
            <a:endParaRPr lang="en-IE" sz="2800" dirty="0"/>
          </a:p>
          <a:p>
            <a:pPr lvl="0"/>
            <a:r>
              <a:rPr lang="en-GB" sz="2800" dirty="0"/>
              <a:t>Either a single payment of €350 </a:t>
            </a:r>
            <a:r>
              <a:rPr lang="en-GB" sz="2800" u="sng" dirty="0"/>
              <a:t>OR  </a:t>
            </a:r>
            <a:r>
              <a:rPr lang="en-GB" sz="2800" dirty="0"/>
              <a:t>€150 in April, €100 in May and €100 in June </a:t>
            </a:r>
            <a:r>
              <a:rPr lang="en-GB" sz="2800" dirty="0" smtClean="0"/>
              <a:t>2018.</a:t>
            </a:r>
            <a:r>
              <a:rPr lang="en-GB" sz="2800" u="sng" dirty="0" smtClean="0"/>
              <a:t> </a:t>
            </a:r>
            <a:endParaRPr lang="en-GB" sz="2800" u="sng" dirty="0"/>
          </a:p>
          <a:p>
            <a:pPr lvl="0"/>
            <a:r>
              <a:rPr lang="en-GB" sz="2800" u="sng" dirty="0"/>
              <a:t>These payments preferably should be made online on our Way2Pay System. </a:t>
            </a:r>
            <a:r>
              <a:rPr lang="en-GB" sz="2800" dirty="0"/>
              <a:t>Click on the Parent Tab on our website killaloecc.ie for more details. Cash or cheques payable to LCETB are also acceptable. </a:t>
            </a:r>
            <a:endParaRPr lang="en-IE" sz="2800" dirty="0"/>
          </a:p>
          <a:p>
            <a:pPr lvl="0"/>
            <a:r>
              <a:rPr lang="en-GB" sz="2800" dirty="0"/>
              <a:t>All fees must be paid by 15</a:t>
            </a:r>
            <a:r>
              <a:rPr lang="en-GB" sz="2800" baseline="30000" dirty="0"/>
              <a:t>th</a:t>
            </a:r>
            <a:r>
              <a:rPr lang="en-GB" sz="2800" dirty="0"/>
              <a:t> </a:t>
            </a:r>
            <a:r>
              <a:rPr lang="en-GB" sz="2800" dirty="0" smtClean="0"/>
              <a:t>June 2018.</a:t>
            </a:r>
            <a:endParaRPr lang="en-IE" dirty="0"/>
          </a:p>
        </p:txBody>
      </p:sp>
      <p:sp>
        <p:nvSpPr>
          <p:cNvPr id="4" name="Shape 110"/>
          <p:cNvSpPr txBox="1"/>
          <p:nvPr/>
        </p:nvSpPr>
        <p:spPr>
          <a:xfrm>
            <a:off x="0" y="253081"/>
            <a:ext cx="8829108" cy="1296143"/>
          </a:xfrm>
          <a:prstGeom prst="rect">
            <a:avLst/>
          </a:prstGeom>
          <a:solidFill>
            <a:srgbClr val="38516A"/>
          </a:solidFill>
          <a:ln>
            <a:noFill/>
          </a:ln>
        </p:spPr>
        <p:txBody>
          <a:bodyPr lIns="91425" tIns="45700" rIns="91425" bIns="45700" anchor="ctr" anchorCtr="0">
            <a:noAutofit/>
          </a:bodyPr>
          <a:lstStyle/>
          <a:p>
            <a:pPr algn="ctr"/>
            <a:r>
              <a:rPr lang="en-IE" sz="4000" dirty="0" smtClean="0">
                <a:solidFill>
                  <a:schemeClr val="bg1"/>
                </a:solidFill>
                <a:latin typeface="+mj-lt"/>
              </a:rPr>
              <a:t>TY FEES</a:t>
            </a:r>
            <a:endParaRPr lang="en-IE" sz="4000" dirty="0">
              <a:solidFill>
                <a:schemeClr val="bg1"/>
              </a:solidFill>
              <a:latin typeface="+mj-lt"/>
            </a:endParaRPr>
          </a:p>
        </p:txBody>
      </p:sp>
    </p:spTree>
    <p:extLst>
      <p:ext uri="{BB962C8B-B14F-4D97-AF65-F5344CB8AC3E}">
        <p14:creationId xmlns:p14="http://schemas.microsoft.com/office/powerpoint/2010/main" val="106078216"/>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01752" y="1628800"/>
            <a:ext cx="8503920" cy="4470248"/>
          </a:xfrm>
        </p:spPr>
        <p:txBody>
          <a:bodyPr/>
          <a:lstStyle/>
          <a:p>
            <a:endParaRPr lang="en-IE" sz="2800" dirty="0"/>
          </a:p>
          <a:p>
            <a:r>
              <a:rPr lang="en-GB" sz="2800" dirty="0" smtClean="0"/>
              <a:t>The TY </a:t>
            </a:r>
            <a:r>
              <a:rPr lang="en-GB" sz="2800" dirty="0"/>
              <a:t>fee will include most costs but there may be some additional costs which might arise throughout the year. </a:t>
            </a:r>
            <a:endParaRPr lang="en-IE" sz="2800" dirty="0"/>
          </a:p>
          <a:p>
            <a:r>
              <a:rPr lang="en-GB" sz="2800" dirty="0"/>
              <a:t>Non-payment of the full fee will lead to your child being withdrawn from the TY programme.</a:t>
            </a:r>
            <a:endParaRPr lang="en-IE" sz="2800" dirty="0"/>
          </a:p>
          <a:p>
            <a:endParaRPr lang="en-IE" dirty="0"/>
          </a:p>
        </p:txBody>
      </p:sp>
      <p:sp>
        <p:nvSpPr>
          <p:cNvPr id="4" name="Shape 110"/>
          <p:cNvSpPr txBox="1">
            <a:spLocks noGrp="1"/>
          </p:cNvSpPr>
          <p:nvPr>
            <p:ph type="title"/>
          </p:nvPr>
        </p:nvSpPr>
        <p:spPr>
          <a:xfrm>
            <a:off x="179512" y="116632"/>
            <a:ext cx="8856984" cy="1440160"/>
          </a:xfrm>
          <a:prstGeom prst="rect">
            <a:avLst/>
          </a:prstGeom>
          <a:solidFill>
            <a:srgbClr val="38516A"/>
          </a:solidFill>
          <a:ln>
            <a:noFill/>
          </a:ln>
        </p:spPr>
        <p:txBody>
          <a:bodyPr lIns="91425" tIns="45700" rIns="91425" bIns="45700" anchor="ctr" anchorCtr="0">
            <a:noAutofit/>
          </a:bodyPr>
          <a:lstStyle/>
          <a:p>
            <a:r>
              <a:rPr lang="en-IE" sz="4000" dirty="0" smtClean="0">
                <a:solidFill>
                  <a:schemeClr val="bg1"/>
                </a:solidFill>
              </a:rPr>
              <a:t>FEES</a:t>
            </a:r>
            <a:endParaRPr lang="en-IE" sz="4000" dirty="0">
              <a:solidFill>
                <a:schemeClr val="bg1"/>
              </a:solidFill>
            </a:endParaRPr>
          </a:p>
        </p:txBody>
      </p:sp>
    </p:spTree>
    <p:extLst>
      <p:ext uri="{BB962C8B-B14F-4D97-AF65-F5344CB8AC3E}">
        <p14:creationId xmlns:p14="http://schemas.microsoft.com/office/powerpoint/2010/main" val="374154804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tx1"/>
                </a:solidFill>
              </a:rPr>
              <a:t>LCVP</a:t>
            </a:r>
            <a:r>
              <a:rPr lang="en-IE" dirty="0" smtClean="0"/>
              <a:t>	</a:t>
            </a:r>
            <a:endParaRPr lang="en-IE" dirty="0"/>
          </a:p>
        </p:txBody>
      </p:sp>
      <p:sp>
        <p:nvSpPr>
          <p:cNvPr id="3" name="Content Placeholder 2"/>
          <p:cNvSpPr>
            <a:spLocks noGrp="1"/>
          </p:cNvSpPr>
          <p:nvPr>
            <p:ph sz="quarter" idx="1"/>
          </p:nvPr>
        </p:nvSpPr>
        <p:spPr/>
        <p:txBody>
          <a:bodyPr>
            <a:normAutofit fontScale="92500" lnSpcReduction="10000"/>
          </a:bodyPr>
          <a:lstStyle/>
          <a:p>
            <a:r>
              <a:rPr lang="en-IE" dirty="0" smtClean="0"/>
              <a:t>What is it?</a:t>
            </a:r>
          </a:p>
          <a:p>
            <a:pPr lvl="1"/>
            <a:r>
              <a:rPr lang="en-IE" dirty="0" smtClean="0"/>
              <a:t>An add on programme where you study two modules namely Enterprise Education and The world of Work.  It aims to prepare young people for both.</a:t>
            </a:r>
          </a:p>
          <a:p>
            <a:r>
              <a:rPr lang="en-IE" dirty="0" smtClean="0"/>
              <a:t>How do I get it?</a:t>
            </a:r>
          </a:p>
          <a:p>
            <a:pPr lvl="1"/>
            <a:r>
              <a:rPr lang="en-IE" dirty="0" smtClean="0"/>
              <a:t>By having the correct combination of subjects</a:t>
            </a:r>
          </a:p>
          <a:p>
            <a:r>
              <a:rPr lang="en-IE" dirty="0" smtClean="0"/>
              <a:t>Why is it a good idea?</a:t>
            </a:r>
          </a:p>
          <a:p>
            <a:pPr lvl="1"/>
            <a:r>
              <a:rPr lang="en-IE" dirty="0" smtClean="0"/>
              <a:t>If you do any ordinary level subjects it is very useful for points</a:t>
            </a:r>
          </a:p>
          <a:p>
            <a:pPr lvl="1"/>
            <a:r>
              <a:rPr lang="en-IE" dirty="0" smtClean="0"/>
              <a:t>It is common level</a:t>
            </a:r>
          </a:p>
          <a:p>
            <a:pPr lvl="1"/>
            <a:r>
              <a:rPr lang="en-IE" dirty="0" smtClean="0"/>
              <a:t>It is assessed completely before the LC</a:t>
            </a:r>
          </a:p>
          <a:p>
            <a:pPr lvl="1"/>
            <a:r>
              <a:rPr lang="en-IE" dirty="0" smtClean="0"/>
              <a:t>60% portfolio including items like CV, Career Investigation, Recorded Interview, visits</a:t>
            </a:r>
          </a:p>
          <a:p>
            <a:pPr lvl="1"/>
            <a:r>
              <a:rPr lang="en-IE" dirty="0" smtClean="0"/>
              <a:t>40% Exam in May of LC Year</a:t>
            </a:r>
          </a:p>
          <a:p>
            <a:endParaRPr lang="en-IE" dirty="0"/>
          </a:p>
        </p:txBody>
      </p:sp>
    </p:spTree>
    <p:extLst>
      <p:ext uri="{BB962C8B-B14F-4D97-AF65-F5344CB8AC3E}">
        <p14:creationId xmlns:p14="http://schemas.microsoft.com/office/powerpoint/2010/main" val="245952669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7" name="Shape 110"/>
          <p:cNvSpPr txBox="1"/>
          <p:nvPr/>
        </p:nvSpPr>
        <p:spPr>
          <a:xfrm>
            <a:off x="0" y="116631"/>
            <a:ext cx="8829108"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sp>
        <p:nvSpPr>
          <p:cNvPr id="10" name="Shape 560"/>
          <p:cNvSpPr/>
          <p:nvPr/>
        </p:nvSpPr>
        <p:spPr>
          <a:xfrm>
            <a:off x="2824482" y="2708920"/>
            <a:ext cx="3206428" cy="2244080"/>
          </a:xfrm>
          <a:prstGeom prst="ellipse">
            <a:avLst/>
          </a:prstGeom>
          <a:solidFill>
            <a:schemeClr val="accent1"/>
          </a:solidFill>
          <a:ln w="25400" cap="flat" cmpd="sng">
            <a:solidFill>
              <a:srgbClr val="395E89"/>
            </a:solidFill>
            <a:prstDash val="solid"/>
            <a:round/>
            <a:headEnd type="none" w="med" len="med"/>
            <a:tailEnd type="none" w="med" len="med"/>
          </a:ln>
          <a:effectLst>
            <a:glow rad="63500">
              <a:schemeClr val="accent1">
                <a:satMod val="175000"/>
                <a:alpha val="40000"/>
              </a:schemeClr>
            </a:glo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endParaRPr lang="en-IE" sz="1800" b="1" dirty="0" smtClean="0">
              <a:solidFill>
                <a:schemeClr val="lt1"/>
              </a:solidFill>
            </a:endParaRPr>
          </a:p>
          <a:p>
            <a:pPr marL="0" marR="0" lvl="0" indent="0" algn="ctr" rtl="0">
              <a:lnSpc>
                <a:spcPct val="100000"/>
              </a:lnSpc>
              <a:spcBef>
                <a:spcPts val="0"/>
              </a:spcBef>
              <a:spcAft>
                <a:spcPts val="0"/>
              </a:spcAft>
              <a:buClr>
                <a:schemeClr val="lt1"/>
              </a:buClr>
              <a:buSzPct val="25000"/>
              <a:buFont typeface="Arial"/>
              <a:buNone/>
            </a:pPr>
            <a:r>
              <a:rPr lang="en-IE" sz="3600" b="1" dirty="0" smtClean="0">
                <a:solidFill>
                  <a:schemeClr val="lt1"/>
                </a:solidFill>
              </a:rPr>
              <a:t>Role </a:t>
            </a:r>
          </a:p>
          <a:p>
            <a:pPr lvl="0" algn="ctr">
              <a:buClr>
                <a:schemeClr val="lt1"/>
              </a:buClr>
              <a:buSzPct val="25000"/>
            </a:pPr>
            <a:r>
              <a:rPr lang="en-IE" sz="3600" b="1" dirty="0">
                <a:solidFill>
                  <a:schemeClr val="lt1"/>
                </a:solidFill>
              </a:rPr>
              <a:t>of T.Y. Student</a:t>
            </a:r>
          </a:p>
          <a:p>
            <a:pPr marL="0" marR="0" lvl="0" indent="0" algn="ctr" rtl="0">
              <a:lnSpc>
                <a:spcPct val="100000"/>
              </a:lnSpc>
              <a:spcBef>
                <a:spcPts val="0"/>
              </a:spcBef>
              <a:spcAft>
                <a:spcPts val="0"/>
              </a:spcAft>
              <a:buClr>
                <a:schemeClr val="lt1"/>
              </a:buClr>
              <a:buSzPct val="25000"/>
              <a:buFont typeface="Arial"/>
              <a:buNone/>
            </a:pPr>
            <a:endParaRPr lang="en-IE" sz="3600" b="1" i="0" u="none" strike="noStrike" cap="none" dirty="0">
              <a:solidFill>
                <a:schemeClr val="lt1"/>
              </a:solidFill>
              <a:latin typeface="Arial"/>
              <a:ea typeface="Arial"/>
              <a:cs typeface="Arial"/>
              <a:sym typeface="Arial"/>
            </a:endParaRPr>
          </a:p>
        </p:txBody>
      </p:sp>
      <p:sp>
        <p:nvSpPr>
          <p:cNvPr id="12" name="Shape 562"/>
          <p:cNvSpPr/>
          <p:nvPr/>
        </p:nvSpPr>
        <p:spPr>
          <a:xfrm>
            <a:off x="2828891" y="1514887"/>
            <a:ext cx="3274505" cy="999713"/>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13" name="Shape 563"/>
          <p:cNvSpPr txBox="1"/>
          <p:nvPr/>
        </p:nvSpPr>
        <p:spPr>
          <a:xfrm>
            <a:off x="2828889" y="1607094"/>
            <a:ext cx="3202021" cy="907506"/>
          </a:xfrm>
          <a:prstGeom prst="rect">
            <a:avLst/>
          </a:prstGeom>
          <a:noFill/>
          <a:ln>
            <a:noFill/>
          </a:ln>
        </p:spPr>
        <p:txBody>
          <a:bodyPr lIns="137150" tIns="137150" rIns="137150" bIns="137150" anchor="ctr" anchorCtr="0">
            <a:noAutofit/>
          </a:bodyPr>
          <a:lstStyle/>
          <a:p>
            <a:pPr marL="0" marR="0" lvl="0" indent="0" algn="ctr" rtl="0">
              <a:lnSpc>
                <a:spcPct val="100000"/>
              </a:lnSpc>
              <a:spcBef>
                <a:spcPts val="0"/>
              </a:spcBef>
              <a:spcAft>
                <a:spcPts val="0"/>
              </a:spcAft>
              <a:buClr>
                <a:schemeClr val="dk1"/>
              </a:buClr>
              <a:buFont typeface="Arial"/>
              <a:buNone/>
            </a:pPr>
            <a:endParaRPr sz="30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IE" sz="3500" b="1" dirty="0" smtClean="0">
                <a:solidFill>
                  <a:schemeClr val="dk1"/>
                </a:solidFill>
                <a:latin typeface="Adobe Caslon Pro" panose="0205050205050A020403" pitchFamily="18" charset="0"/>
                <a:ea typeface="Calibri"/>
                <a:cs typeface="Calibri"/>
                <a:sym typeface="Calibri"/>
              </a:rPr>
              <a:t>Be Open Minded</a:t>
            </a:r>
            <a:endParaRPr lang="en-IE" sz="3500" b="1" i="0" u="none" strike="noStrike" cap="none" dirty="0">
              <a:solidFill>
                <a:schemeClr val="dk1"/>
              </a:solidFill>
              <a:latin typeface="Adobe Caslon Pro" panose="0205050205050A020403" pitchFamily="18" charset="0"/>
              <a:ea typeface="Calibri"/>
              <a:cs typeface="Calibri"/>
              <a:sym typeface="Calibri"/>
            </a:endParaRPr>
          </a:p>
          <a:p>
            <a:pPr marL="0" marR="0" lvl="0" indent="0" algn="ctr" rtl="0">
              <a:lnSpc>
                <a:spcPct val="90000"/>
              </a:lnSpc>
              <a:spcBef>
                <a:spcPts val="0"/>
              </a:spcBef>
              <a:spcAft>
                <a:spcPts val="1260"/>
              </a:spcAft>
              <a:buClr>
                <a:srgbClr val="000000"/>
              </a:buClr>
              <a:buFont typeface="Arial"/>
              <a:buNone/>
            </a:pPr>
            <a:endParaRPr sz="3000" b="0" i="0" u="none" strike="noStrike" cap="none" dirty="0">
              <a:solidFill>
                <a:schemeClr val="dk1"/>
              </a:solidFill>
              <a:sym typeface="Arial"/>
            </a:endParaRPr>
          </a:p>
        </p:txBody>
      </p:sp>
      <p:sp>
        <p:nvSpPr>
          <p:cNvPr id="14" name="Shape 564"/>
          <p:cNvSpPr/>
          <p:nvPr/>
        </p:nvSpPr>
        <p:spPr>
          <a:xfrm>
            <a:off x="2971800" y="2249710"/>
            <a:ext cx="4874138" cy="4684490"/>
          </a:xfrm>
          <a:custGeom>
            <a:avLst/>
            <a:gdLst/>
            <a:ahLst/>
            <a:cxnLst/>
            <a:rect l="0" t="0" r="0" b="0"/>
            <a:pathLst>
              <a:path w="120000" h="120000" extrusionOk="0">
                <a:moveTo>
                  <a:pt x="78511" y="2926"/>
                </a:moveTo>
                <a:lnTo>
                  <a:pt x="78510" y="2926"/>
                </a:lnTo>
                <a:cubicBezTo>
                  <a:pt x="90328" y="6758"/>
                  <a:pt x="100665" y="14165"/>
                  <a:pt x="108093" y="24124"/>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565"/>
          <p:cNvSpPr/>
          <p:nvPr/>
        </p:nvSpPr>
        <p:spPr>
          <a:xfrm>
            <a:off x="6282216" y="3444348"/>
            <a:ext cx="2413861" cy="1301003"/>
          </a:xfrm>
          <a:prstGeom prst="roundRect">
            <a:avLst>
              <a:gd name="adj" fmla="val 16667"/>
            </a:avLst>
          </a:prstGeom>
          <a:solidFill>
            <a:schemeClr val="bg2">
              <a:lumMod val="10000"/>
              <a:lumOff val="90000"/>
            </a:schemeClr>
          </a:solidFill>
          <a:ln>
            <a:noFill/>
          </a:ln>
          <a:effectLst>
            <a:glow rad="63500">
              <a:schemeClr val="accent1">
                <a:satMod val="175000"/>
                <a:alpha val="40000"/>
              </a:schemeClr>
            </a:glow>
          </a:effectLst>
        </p:spPr>
        <p:txBody>
          <a:bodyPr lIns="91425" tIns="91425" rIns="91425" bIns="91425" anchor="ctr" anchorCtr="0">
            <a:noAutofit/>
          </a:bodyPr>
          <a:lstStyle/>
          <a:p>
            <a:pPr lvl="0">
              <a:spcBef>
                <a:spcPts val="0"/>
              </a:spcBef>
              <a:buNone/>
            </a:pPr>
            <a:endParaRPr dirty="0"/>
          </a:p>
        </p:txBody>
      </p:sp>
      <p:sp>
        <p:nvSpPr>
          <p:cNvPr id="16" name="Shape 566"/>
          <p:cNvSpPr txBox="1"/>
          <p:nvPr/>
        </p:nvSpPr>
        <p:spPr>
          <a:xfrm>
            <a:off x="6400800" y="3441827"/>
            <a:ext cx="2242985" cy="1303524"/>
          </a:xfrm>
          <a:prstGeom prst="rect">
            <a:avLst/>
          </a:prstGeom>
          <a:solidFill>
            <a:schemeClr val="bg2">
              <a:lumMod val="10000"/>
              <a:lumOff val="90000"/>
            </a:schemeClr>
          </a:solidFill>
          <a:ln>
            <a:noFill/>
          </a:ln>
        </p:spPr>
        <p:txBody>
          <a:bodyPr lIns="137150" tIns="137150" rIns="137150" bIns="137150" anchor="ctr" anchorCtr="0">
            <a:noAutofit/>
          </a:bodyPr>
          <a:lstStyle/>
          <a:p>
            <a:pPr marL="0" marR="0" lvl="0" indent="0" algn="ctr" rtl="0">
              <a:lnSpc>
                <a:spcPct val="90000"/>
              </a:lnSpc>
              <a:spcBef>
                <a:spcPts val="0"/>
              </a:spcBef>
              <a:spcAft>
                <a:spcPts val="1260"/>
              </a:spcAft>
              <a:buClr>
                <a:schemeClr val="dk1"/>
              </a:buClr>
              <a:buSzPct val="25000"/>
              <a:buFont typeface="Calibri"/>
              <a:buNone/>
            </a:pPr>
            <a:r>
              <a:rPr lang="en-IE" sz="3500" b="1" dirty="0" smtClean="0">
                <a:solidFill>
                  <a:schemeClr val="dk1"/>
                </a:solidFill>
                <a:latin typeface="Adobe Caslon Pro" panose="0205050205050A020403" pitchFamily="18" charset="0"/>
                <a:ea typeface="Calibri"/>
                <a:cs typeface="Calibri"/>
                <a:sym typeface="Calibri"/>
              </a:rPr>
              <a:t>Positive Attitude</a:t>
            </a:r>
            <a:r>
              <a:rPr lang="en-IE" sz="3200" b="1" i="0" u="none" strike="noStrike" cap="none" dirty="0" smtClean="0">
                <a:solidFill>
                  <a:schemeClr val="dk1"/>
                </a:solidFill>
                <a:latin typeface="Adobe Caslon Pro" panose="0205050205050A020403" pitchFamily="18" charset="0"/>
                <a:ea typeface="Calibri"/>
                <a:cs typeface="Calibri"/>
                <a:sym typeface="Calibri"/>
              </a:rPr>
              <a:t> </a:t>
            </a:r>
            <a:endParaRPr lang="en-IE" sz="3200" b="1" i="0" u="none" strike="noStrike" cap="none" dirty="0">
              <a:solidFill>
                <a:schemeClr val="dk1"/>
              </a:solidFill>
              <a:latin typeface="Adobe Caslon Pro" panose="0205050205050A020403" pitchFamily="18" charset="0"/>
              <a:ea typeface="Calibri"/>
              <a:cs typeface="Calibri"/>
              <a:sym typeface="Calibri"/>
            </a:endParaRPr>
          </a:p>
        </p:txBody>
      </p:sp>
      <p:sp>
        <p:nvSpPr>
          <p:cNvPr id="17" name="Shape 567"/>
          <p:cNvSpPr/>
          <p:nvPr/>
        </p:nvSpPr>
        <p:spPr>
          <a:xfrm>
            <a:off x="2633261" y="1640110"/>
            <a:ext cx="5139139" cy="4303490"/>
          </a:xfrm>
          <a:custGeom>
            <a:avLst/>
            <a:gdLst/>
            <a:ahLst/>
            <a:cxnLst/>
            <a:rect l="0" t="0" r="0" b="0"/>
            <a:pathLst>
              <a:path w="120000" h="120000" extrusionOk="0">
                <a:moveTo>
                  <a:pt x="109695" y="93621"/>
                </a:moveTo>
                <a:lnTo>
                  <a:pt x="109695" y="93620"/>
                </a:lnTo>
                <a:cubicBezTo>
                  <a:pt x="102415" y="104381"/>
                  <a:pt x="91839" y="112487"/>
                  <a:pt x="79558" y="116722"/>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8" name="Shape 568"/>
          <p:cNvSpPr/>
          <p:nvPr/>
        </p:nvSpPr>
        <p:spPr>
          <a:xfrm>
            <a:off x="2824482" y="5257800"/>
            <a:ext cx="3067801" cy="1262072"/>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19" name="Shape 569"/>
          <p:cNvSpPr txBox="1"/>
          <p:nvPr/>
        </p:nvSpPr>
        <p:spPr>
          <a:xfrm>
            <a:off x="2824482" y="5334000"/>
            <a:ext cx="3067801" cy="1184980"/>
          </a:xfrm>
          <a:prstGeom prst="rect">
            <a:avLst/>
          </a:prstGeom>
          <a:noFill/>
          <a:ln>
            <a:noFill/>
          </a:ln>
        </p:spPr>
        <p:txBody>
          <a:bodyPr lIns="137150" tIns="137150" rIns="137150" bIns="137150" anchor="ctr" anchorCtr="0">
            <a:noAutofit/>
          </a:bodyPr>
          <a:lstStyle/>
          <a:p>
            <a:pPr lvl="0" algn="ctr">
              <a:lnSpc>
                <a:spcPct val="90000"/>
              </a:lnSpc>
              <a:spcAft>
                <a:spcPts val="490"/>
              </a:spcAft>
              <a:buClr>
                <a:srgbClr val="000000"/>
              </a:buClr>
            </a:pPr>
            <a:r>
              <a:rPr lang="en-IE" sz="3500" b="1" dirty="0" smtClean="0">
                <a:solidFill>
                  <a:schemeClr val="dk1"/>
                </a:solidFill>
                <a:latin typeface="Adobe Caslon Pro" panose="0205050205050A020403" pitchFamily="18" charset="0"/>
                <a:cs typeface="Calibri"/>
                <a:sym typeface="Calibri"/>
              </a:rPr>
              <a:t>Respect Others</a:t>
            </a:r>
            <a:endParaRPr sz="3500" b="0" i="0" u="none" strike="noStrike" cap="none" dirty="0">
              <a:solidFill>
                <a:schemeClr val="dk1"/>
              </a:solidFill>
              <a:latin typeface="Adobe Caslon Pro" panose="0205050205050A020403" pitchFamily="18" charset="0"/>
              <a:sym typeface="Arial"/>
            </a:endParaRPr>
          </a:p>
        </p:txBody>
      </p:sp>
      <p:sp>
        <p:nvSpPr>
          <p:cNvPr id="20" name="Shape 570"/>
          <p:cNvSpPr/>
          <p:nvPr/>
        </p:nvSpPr>
        <p:spPr>
          <a:xfrm>
            <a:off x="990600" y="1143000"/>
            <a:ext cx="5040310" cy="4760690"/>
          </a:xfrm>
          <a:custGeom>
            <a:avLst/>
            <a:gdLst/>
            <a:ahLst/>
            <a:cxnLst/>
            <a:rect l="0" t="0" r="0" b="0"/>
            <a:pathLst>
              <a:path w="120000" h="120000" extrusionOk="0">
                <a:moveTo>
                  <a:pt x="41430" y="117054"/>
                </a:moveTo>
                <a:lnTo>
                  <a:pt x="41430" y="117054"/>
                </a:lnTo>
                <a:cubicBezTo>
                  <a:pt x="29604" y="113205"/>
                  <a:pt x="19266" y="105776"/>
                  <a:pt x="11847" y="95796"/>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21" name="Shape 571"/>
          <p:cNvSpPr/>
          <p:nvPr/>
        </p:nvSpPr>
        <p:spPr>
          <a:xfrm>
            <a:off x="237877" y="3444348"/>
            <a:ext cx="2335855" cy="1301003"/>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22" name="Shape 572"/>
          <p:cNvSpPr txBox="1"/>
          <p:nvPr/>
        </p:nvSpPr>
        <p:spPr>
          <a:xfrm>
            <a:off x="249810" y="3444348"/>
            <a:ext cx="2264867" cy="1301003"/>
          </a:xfrm>
          <a:prstGeom prst="rect">
            <a:avLst/>
          </a:prstGeom>
          <a:noFill/>
          <a:ln>
            <a:noFill/>
          </a:ln>
        </p:spPr>
        <p:txBody>
          <a:bodyPr lIns="137150" tIns="137150" rIns="137150" bIns="137150" anchor="ctr" anchorCtr="0">
            <a:noAutofit/>
          </a:bodyPr>
          <a:lstStyle/>
          <a:p>
            <a:pPr algn="ctr">
              <a:lnSpc>
                <a:spcPct val="90000"/>
              </a:lnSpc>
              <a:spcAft>
                <a:spcPts val="1260"/>
              </a:spcAft>
              <a:buClr>
                <a:schemeClr val="dk1"/>
              </a:buClr>
              <a:buSzPct val="25000"/>
            </a:pPr>
            <a:r>
              <a:rPr lang="en-IE" sz="3500" b="1" dirty="0" smtClean="0">
                <a:latin typeface="Adobe Caslon Pro" panose="0205050205050A020403" pitchFamily="18" charset="0"/>
                <a:ea typeface="Calibri"/>
                <a:cs typeface="Calibri" panose="020F0502020204030204" pitchFamily="34" charset="0"/>
              </a:rPr>
              <a:t>Have-a-go</a:t>
            </a:r>
            <a:endParaRPr lang="en-IE" sz="3500" b="1" dirty="0">
              <a:solidFill>
                <a:schemeClr val="dk1"/>
              </a:solidFill>
              <a:latin typeface="Adobe Caslon Pro" panose="0205050205050A020403" pitchFamily="18" charset="0"/>
              <a:ea typeface="Calibri"/>
              <a:cs typeface="Calibri"/>
              <a:sym typeface="Calibri"/>
            </a:endParaRPr>
          </a:p>
        </p:txBody>
      </p:sp>
      <p:sp>
        <p:nvSpPr>
          <p:cNvPr id="23" name="Shape 573"/>
          <p:cNvSpPr/>
          <p:nvPr/>
        </p:nvSpPr>
        <p:spPr>
          <a:xfrm>
            <a:off x="1145662" y="2209800"/>
            <a:ext cx="4874138" cy="4495800"/>
          </a:xfrm>
          <a:custGeom>
            <a:avLst/>
            <a:gdLst/>
            <a:ahLst/>
            <a:cxnLst/>
            <a:rect l="0" t="0" r="0" b="0"/>
            <a:pathLst>
              <a:path w="120000" h="120000" extrusionOk="0">
                <a:moveTo>
                  <a:pt x="10357" y="26301"/>
                </a:moveTo>
                <a:lnTo>
                  <a:pt x="10356" y="26301"/>
                </a:lnTo>
                <a:cubicBezTo>
                  <a:pt x="17646" y="15563"/>
                  <a:pt x="28220" y="7478"/>
                  <a:pt x="40493" y="3259"/>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46666" t="24444" r="20834" b="27777"/>
          <a:stretch/>
        </p:blipFill>
        <p:spPr>
          <a:xfrm>
            <a:off x="7184363" y="5187732"/>
            <a:ext cx="1644743" cy="1670268"/>
          </a:xfrm>
          <a:prstGeom prst="rect">
            <a:avLst/>
          </a:prstGeom>
        </p:spPr>
      </p:pic>
    </p:spTree>
    <p:extLst>
      <p:ext uri="{BB962C8B-B14F-4D97-AF65-F5344CB8AC3E}">
        <p14:creationId xmlns:p14="http://schemas.microsoft.com/office/powerpoint/2010/main" val="3993723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7" name="Shape 110"/>
          <p:cNvSpPr txBox="1"/>
          <p:nvPr/>
        </p:nvSpPr>
        <p:spPr>
          <a:xfrm>
            <a:off x="0" y="116631"/>
            <a:ext cx="8829108" cy="1296143"/>
          </a:xfrm>
          <a:prstGeom prst="rect">
            <a:avLst/>
          </a:prstGeom>
          <a:solidFill>
            <a:srgbClr val="38516A"/>
          </a:solidFill>
          <a:ln>
            <a:noFill/>
          </a:ln>
        </p:spPr>
        <p:txBody>
          <a:bodyPr lIns="91425" tIns="45700" rIns="91425" bIns="45700" anchor="ctr" anchorCtr="0">
            <a:noAutofit/>
          </a:bodyPr>
          <a:lstStyle/>
          <a:p>
            <a:pPr lvl="0">
              <a:buClr>
                <a:srgbClr val="FF0000"/>
              </a:buClr>
              <a:buSzPct val="25000"/>
            </a:pPr>
            <a:r>
              <a:rPr lang="en-IE" sz="4000" b="0" i="0" u="none" strike="noStrike" cap="none" dirty="0">
                <a:solidFill>
                  <a:srgbClr val="FF0000"/>
                </a:solidFill>
                <a:latin typeface="Calibri"/>
                <a:ea typeface="Calibri"/>
                <a:cs typeface="Calibri"/>
                <a:sym typeface="Calibri"/>
              </a:rPr>
              <a:t>	</a:t>
            </a:r>
            <a:r>
              <a:rPr lang="en-IE" sz="4000" dirty="0">
                <a:solidFill>
                  <a:schemeClr val="bg1">
                    <a:lumMod val="85000"/>
                  </a:schemeClr>
                </a:solidFill>
                <a:latin typeface="Adobe Caslon Pro" panose="0205050205050A020403" pitchFamily="18" charset="0"/>
                <a:ea typeface="Calibri"/>
                <a:cs typeface="Calibri"/>
                <a:sym typeface="Calibri"/>
              </a:rPr>
              <a:t> Transition Year Programme</a:t>
            </a:r>
            <a:endParaRPr lang="en-IE" sz="4000" b="0" i="0" u="none" strike="noStrike" cap="none" dirty="0">
              <a:solidFill>
                <a:srgbClr val="FF0000"/>
              </a:solidFill>
              <a:latin typeface="Calibri"/>
              <a:ea typeface="Calibri"/>
              <a:cs typeface="Calibri"/>
              <a:sym typeface="Calibri"/>
            </a:endParaRPr>
          </a:p>
        </p:txBody>
      </p:sp>
      <p:sp>
        <p:nvSpPr>
          <p:cNvPr id="10" name="Shape 560"/>
          <p:cNvSpPr/>
          <p:nvPr/>
        </p:nvSpPr>
        <p:spPr>
          <a:xfrm>
            <a:off x="2824482" y="2708920"/>
            <a:ext cx="3206428" cy="2232248"/>
          </a:xfrm>
          <a:prstGeom prst="ellipse">
            <a:avLst/>
          </a:prstGeom>
          <a:solidFill>
            <a:schemeClr val="accent1"/>
          </a:solidFill>
          <a:ln w="25400" cap="flat" cmpd="sng">
            <a:solidFill>
              <a:srgbClr val="395E89"/>
            </a:solidFill>
            <a:prstDash val="solid"/>
            <a:round/>
            <a:headEnd type="none" w="med" len="med"/>
            <a:tailEnd type="none" w="med" len="med"/>
          </a:ln>
          <a:effectLst>
            <a:glow rad="63500">
              <a:schemeClr val="accent1">
                <a:satMod val="175000"/>
                <a:alpha val="40000"/>
              </a:schemeClr>
            </a:glo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IE" sz="3600" b="1" dirty="0" smtClean="0">
                <a:solidFill>
                  <a:schemeClr val="lt1"/>
                </a:solidFill>
                <a:latin typeface="Adobe Caslon Pro"/>
              </a:rPr>
              <a:t>Role </a:t>
            </a:r>
          </a:p>
          <a:p>
            <a:pPr marL="0" marR="0" lvl="0" indent="0" algn="ctr" rtl="0">
              <a:lnSpc>
                <a:spcPct val="100000"/>
              </a:lnSpc>
              <a:spcBef>
                <a:spcPts val="0"/>
              </a:spcBef>
              <a:spcAft>
                <a:spcPts val="0"/>
              </a:spcAft>
              <a:buClr>
                <a:schemeClr val="lt1"/>
              </a:buClr>
              <a:buSzPct val="25000"/>
              <a:buFont typeface="Arial"/>
              <a:buNone/>
            </a:pPr>
            <a:r>
              <a:rPr lang="en-IE" sz="3600" b="1" dirty="0">
                <a:solidFill>
                  <a:schemeClr val="lt1"/>
                </a:solidFill>
                <a:latin typeface="Adobe Caslon Pro"/>
              </a:rPr>
              <a:t>o</a:t>
            </a:r>
            <a:r>
              <a:rPr lang="en-IE" sz="3600" b="1" dirty="0" smtClean="0">
                <a:solidFill>
                  <a:schemeClr val="lt1"/>
                </a:solidFill>
                <a:latin typeface="Adobe Caslon Pro"/>
              </a:rPr>
              <a:t>f Parents</a:t>
            </a:r>
            <a:endParaRPr lang="en-IE" sz="3600" b="1" i="0" u="none" strike="noStrike" cap="none" dirty="0">
              <a:solidFill>
                <a:schemeClr val="lt1"/>
              </a:solidFill>
              <a:latin typeface="Adobe Caslon Pro"/>
              <a:sym typeface="Arial"/>
            </a:endParaRPr>
          </a:p>
        </p:txBody>
      </p:sp>
      <p:sp>
        <p:nvSpPr>
          <p:cNvPr id="12" name="Shape 562"/>
          <p:cNvSpPr/>
          <p:nvPr/>
        </p:nvSpPr>
        <p:spPr>
          <a:xfrm>
            <a:off x="2828891" y="1514887"/>
            <a:ext cx="3274505" cy="999713"/>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13" name="Shape 563"/>
          <p:cNvSpPr txBox="1"/>
          <p:nvPr/>
        </p:nvSpPr>
        <p:spPr>
          <a:xfrm>
            <a:off x="2828889" y="1593854"/>
            <a:ext cx="3202021" cy="844546"/>
          </a:xfrm>
          <a:prstGeom prst="rect">
            <a:avLst/>
          </a:prstGeom>
          <a:noFill/>
          <a:ln>
            <a:noFill/>
          </a:ln>
        </p:spPr>
        <p:txBody>
          <a:bodyPr lIns="137150" tIns="137150" rIns="137150" bIns="137150" anchor="ctr" anchorCtr="0">
            <a:noAutofit/>
          </a:bodyPr>
          <a:lstStyle/>
          <a:p>
            <a:pPr marL="0" marR="0" lvl="0" indent="0" algn="ctr" rtl="0">
              <a:lnSpc>
                <a:spcPct val="100000"/>
              </a:lnSpc>
              <a:spcBef>
                <a:spcPts val="0"/>
              </a:spcBef>
              <a:spcAft>
                <a:spcPts val="0"/>
              </a:spcAft>
              <a:buClr>
                <a:schemeClr val="dk1"/>
              </a:buClr>
              <a:buFont typeface="Arial"/>
              <a:buNone/>
            </a:pPr>
            <a:endParaRPr sz="30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IE" sz="3400" b="1" dirty="0" smtClean="0">
                <a:solidFill>
                  <a:schemeClr val="dk1"/>
                </a:solidFill>
                <a:latin typeface="Adobe Caslon Pro"/>
                <a:ea typeface="Calibri"/>
                <a:cs typeface="Calibri"/>
                <a:sym typeface="Calibri"/>
              </a:rPr>
              <a:t>Application Form</a:t>
            </a:r>
            <a:endParaRPr lang="en-IE" sz="3400" b="1" i="0" u="none" strike="noStrike" cap="none" dirty="0">
              <a:solidFill>
                <a:schemeClr val="dk1"/>
              </a:solidFill>
              <a:latin typeface="Adobe Caslon Pro"/>
              <a:ea typeface="Calibri"/>
              <a:cs typeface="Calibri"/>
              <a:sym typeface="Calibri"/>
            </a:endParaRPr>
          </a:p>
          <a:p>
            <a:pPr marL="0" marR="0" lvl="0" indent="0" algn="ctr" rtl="0">
              <a:lnSpc>
                <a:spcPct val="90000"/>
              </a:lnSpc>
              <a:spcBef>
                <a:spcPts val="0"/>
              </a:spcBef>
              <a:spcAft>
                <a:spcPts val="1260"/>
              </a:spcAft>
              <a:buClr>
                <a:srgbClr val="000000"/>
              </a:buClr>
              <a:buFont typeface="Arial"/>
              <a:buNone/>
            </a:pPr>
            <a:endParaRPr sz="3000" b="0" i="0" u="none" strike="noStrike" cap="none" dirty="0">
              <a:solidFill>
                <a:schemeClr val="dk1"/>
              </a:solidFill>
              <a:sym typeface="Arial"/>
            </a:endParaRPr>
          </a:p>
        </p:txBody>
      </p:sp>
      <p:sp>
        <p:nvSpPr>
          <p:cNvPr id="14" name="Shape 564"/>
          <p:cNvSpPr/>
          <p:nvPr/>
        </p:nvSpPr>
        <p:spPr>
          <a:xfrm>
            <a:off x="2971800" y="2249710"/>
            <a:ext cx="4874138" cy="4303490"/>
          </a:xfrm>
          <a:custGeom>
            <a:avLst/>
            <a:gdLst/>
            <a:ahLst/>
            <a:cxnLst/>
            <a:rect l="0" t="0" r="0" b="0"/>
            <a:pathLst>
              <a:path w="120000" h="120000" extrusionOk="0">
                <a:moveTo>
                  <a:pt x="78511" y="2926"/>
                </a:moveTo>
                <a:lnTo>
                  <a:pt x="78510" y="2926"/>
                </a:lnTo>
                <a:cubicBezTo>
                  <a:pt x="90328" y="6758"/>
                  <a:pt x="100665" y="14165"/>
                  <a:pt x="108093" y="24124"/>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5" name="Shape 565"/>
          <p:cNvSpPr/>
          <p:nvPr/>
        </p:nvSpPr>
        <p:spPr>
          <a:xfrm>
            <a:off x="6282216" y="3444348"/>
            <a:ext cx="2413861" cy="1301003"/>
          </a:xfrm>
          <a:prstGeom prst="roundRect">
            <a:avLst>
              <a:gd name="adj" fmla="val 16667"/>
            </a:avLst>
          </a:prstGeom>
          <a:solidFill>
            <a:schemeClr val="bg2">
              <a:lumMod val="10000"/>
              <a:lumOff val="90000"/>
            </a:schemeClr>
          </a:solidFill>
          <a:ln>
            <a:noFill/>
          </a:ln>
          <a:effectLst>
            <a:glow rad="63500">
              <a:schemeClr val="accent1">
                <a:satMod val="175000"/>
                <a:alpha val="40000"/>
              </a:schemeClr>
            </a:glow>
          </a:effectLst>
        </p:spPr>
        <p:txBody>
          <a:bodyPr lIns="91425" tIns="91425" rIns="91425" bIns="91425" anchor="ctr" anchorCtr="0">
            <a:noAutofit/>
          </a:bodyPr>
          <a:lstStyle/>
          <a:p>
            <a:pPr lvl="0">
              <a:spcBef>
                <a:spcPts val="0"/>
              </a:spcBef>
              <a:buNone/>
            </a:pPr>
            <a:endParaRPr dirty="0"/>
          </a:p>
        </p:txBody>
      </p:sp>
      <p:sp>
        <p:nvSpPr>
          <p:cNvPr id="16" name="Shape 566"/>
          <p:cNvSpPr txBox="1"/>
          <p:nvPr/>
        </p:nvSpPr>
        <p:spPr>
          <a:xfrm>
            <a:off x="6448765" y="3637012"/>
            <a:ext cx="2195020" cy="1011188"/>
          </a:xfrm>
          <a:prstGeom prst="rect">
            <a:avLst/>
          </a:prstGeom>
          <a:solidFill>
            <a:schemeClr val="bg2">
              <a:lumMod val="10000"/>
              <a:lumOff val="90000"/>
            </a:schemeClr>
          </a:solidFill>
          <a:ln>
            <a:noFill/>
          </a:ln>
        </p:spPr>
        <p:txBody>
          <a:bodyPr lIns="137150" tIns="137150" rIns="137150" bIns="137150" anchor="ctr" anchorCtr="0">
            <a:noAutofit/>
          </a:bodyPr>
          <a:lstStyle/>
          <a:p>
            <a:pPr marL="0" marR="0" lvl="0" indent="0" algn="ctr" rtl="0">
              <a:lnSpc>
                <a:spcPct val="90000"/>
              </a:lnSpc>
              <a:spcBef>
                <a:spcPts val="0"/>
              </a:spcBef>
              <a:spcAft>
                <a:spcPts val="1260"/>
              </a:spcAft>
              <a:buClr>
                <a:schemeClr val="dk1"/>
              </a:buClr>
              <a:buSzPct val="25000"/>
              <a:buFont typeface="Calibri"/>
              <a:buNone/>
            </a:pPr>
            <a:r>
              <a:rPr lang="en-IE" sz="3400" b="1" dirty="0" smtClean="0">
                <a:solidFill>
                  <a:schemeClr val="dk1"/>
                </a:solidFill>
                <a:latin typeface="Adobe Caslon Pro" panose="0205050205050A020403" pitchFamily="18" charset="0"/>
                <a:ea typeface="Calibri"/>
                <a:cs typeface="Calibri"/>
                <a:sym typeface="Calibri"/>
              </a:rPr>
              <a:t>Support</a:t>
            </a:r>
            <a:r>
              <a:rPr lang="en-IE" sz="3400" b="1" i="0" u="none" strike="noStrike" cap="none" dirty="0" smtClean="0">
                <a:solidFill>
                  <a:schemeClr val="dk1"/>
                </a:solidFill>
                <a:latin typeface="Adobe Caslon Pro" panose="0205050205050A020403" pitchFamily="18" charset="0"/>
                <a:ea typeface="Calibri"/>
                <a:cs typeface="Calibri"/>
                <a:sym typeface="Calibri"/>
              </a:rPr>
              <a:t> </a:t>
            </a:r>
            <a:endParaRPr lang="en-IE" sz="3400" b="1" i="0" u="none" strike="noStrike" cap="none" dirty="0">
              <a:solidFill>
                <a:schemeClr val="dk1"/>
              </a:solidFill>
              <a:latin typeface="Adobe Caslon Pro" panose="0205050205050A020403" pitchFamily="18" charset="0"/>
              <a:ea typeface="Calibri"/>
              <a:cs typeface="Calibri"/>
              <a:sym typeface="Calibri"/>
            </a:endParaRPr>
          </a:p>
        </p:txBody>
      </p:sp>
      <p:sp>
        <p:nvSpPr>
          <p:cNvPr id="17" name="Shape 567"/>
          <p:cNvSpPr/>
          <p:nvPr/>
        </p:nvSpPr>
        <p:spPr>
          <a:xfrm>
            <a:off x="2898262" y="1640110"/>
            <a:ext cx="4874138" cy="4303490"/>
          </a:xfrm>
          <a:custGeom>
            <a:avLst/>
            <a:gdLst/>
            <a:ahLst/>
            <a:cxnLst/>
            <a:rect l="0" t="0" r="0" b="0"/>
            <a:pathLst>
              <a:path w="120000" h="120000" extrusionOk="0">
                <a:moveTo>
                  <a:pt x="109695" y="93621"/>
                </a:moveTo>
                <a:lnTo>
                  <a:pt x="109695" y="93620"/>
                </a:lnTo>
                <a:cubicBezTo>
                  <a:pt x="102415" y="104381"/>
                  <a:pt x="91839" y="112487"/>
                  <a:pt x="79558" y="116722"/>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18" name="Shape 568"/>
          <p:cNvSpPr/>
          <p:nvPr/>
        </p:nvSpPr>
        <p:spPr>
          <a:xfrm>
            <a:off x="2743199" y="5257800"/>
            <a:ext cx="3276601" cy="1262072"/>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19" name="Shape 569"/>
          <p:cNvSpPr txBox="1"/>
          <p:nvPr/>
        </p:nvSpPr>
        <p:spPr>
          <a:xfrm>
            <a:off x="2667001" y="5334000"/>
            <a:ext cx="3436396" cy="1184980"/>
          </a:xfrm>
          <a:prstGeom prst="rect">
            <a:avLst/>
          </a:prstGeom>
          <a:noFill/>
          <a:ln>
            <a:noFill/>
          </a:ln>
        </p:spPr>
        <p:txBody>
          <a:bodyPr lIns="137150" tIns="137150" rIns="137150" bIns="137150" anchor="ctr" anchorCtr="0">
            <a:noAutofit/>
          </a:bodyPr>
          <a:lstStyle/>
          <a:p>
            <a:pPr lvl="0" algn="ctr">
              <a:lnSpc>
                <a:spcPct val="90000"/>
              </a:lnSpc>
              <a:spcAft>
                <a:spcPts val="490"/>
              </a:spcAft>
              <a:buClr>
                <a:srgbClr val="000000"/>
              </a:buClr>
            </a:pPr>
            <a:r>
              <a:rPr lang="en-IE" sz="3400" b="1" dirty="0">
                <a:solidFill>
                  <a:schemeClr val="dk1"/>
                </a:solidFill>
                <a:latin typeface="Adobe Caslon Pro" panose="0205050205050A020403" pitchFamily="18" charset="0"/>
                <a:ea typeface="Calibri"/>
                <a:cs typeface="Calibri"/>
                <a:sym typeface="Calibri"/>
              </a:rPr>
              <a:t>Communicate</a:t>
            </a:r>
            <a:endParaRPr sz="3400" b="0" i="0" u="none" strike="noStrike" cap="none" dirty="0">
              <a:solidFill>
                <a:schemeClr val="dk1"/>
              </a:solidFill>
              <a:latin typeface="Adobe Caslon Pro" panose="0205050205050A020403" pitchFamily="18" charset="0"/>
              <a:sym typeface="Arial"/>
            </a:endParaRPr>
          </a:p>
        </p:txBody>
      </p:sp>
      <p:sp>
        <p:nvSpPr>
          <p:cNvPr id="20" name="Shape 570"/>
          <p:cNvSpPr/>
          <p:nvPr/>
        </p:nvSpPr>
        <p:spPr>
          <a:xfrm>
            <a:off x="990600" y="1600200"/>
            <a:ext cx="4874138" cy="4303490"/>
          </a:xfrm>
          <a:custGeom>
            <a:avLst/>
            <a:gdLst/>
            <a:ahLst/>
            <a:cxnLst/>
            <a:rect l="0" t="0" r="0" b="0"/>
            <a:pathLst>
              <a:path w="120000" h="120000" extrusionOk="0">
                <a:moveTo>
                  <a:pt x="41430" y="117054"/>
                </a:moveTo>
                <a:lnTo>
                  <a:pt x="41430" y="117054"/>
                </a:lnTo>
                <a:cubicBezTo>
                  <a:pt x="29604" y="113205"/>
                  <a:pt x="19266" y="105776"/>
                  <a:pt x="11847" y="95796"/>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21" name="Shape 571"/>
          <p:cNvSpPr/>
          <p:nvPr/>
        </p:nvSpPr>
        <p:spPr>
          <a:xfrm>
            <a:off x="152400" y="3444348"/>
            <a:ext cx="2590799" cy="1301003"/>
          </a:xfrm>
          <a:prstGeom prst="roundRect">
            <a:avLst>
              <a:gd name="adj" fmla="val 16667"/>
            </a:avLst>
          </a:prstGeom>
          <a:solidFill>
            <a:schemeClr val="bg2">
              <a:lumMod val="10000"/>
              <a:lumOff val="90000"/>
            </a:schemeClr>
          </a:solidFill>
          <a:ln>
            <a:solidFill>
              <a:schemeClr val="accent1"/>
            </a:solidFill>
          </a:ln>
        </p:spPr>
        <p:txBody>
          <a:bodyPr lIns="91425" tIns="91425" rIns="91425" bIns="91425" anchor="ctr" anchorCtr="0">
            <a:noAutofit/>
          </a:bodyPr>
          <a:lstStyle/>
          <a:p>
            <a:pPr lvl="0">
              <a:spcBef>
                <a:spcPts val="0"/>
              </a:spcBef>
              <a:buNone/>
            </a:pPr>
            <a:endParaRPr dirty="0"/>
          </a:p>
        </p:txBody>
      </p:sp>
      <p:sp>
        <p:nvSpPr>
          <p:cNvPr id="22" name="Shape 572"/>
          <p:cNvSpPr txBox="1"/>
          <p:nvPr/>
        </p:nvSpPr>
        <p:spPr>
          <a:xfrm>
            <a:off x="152400" y="3757477"/>
            <a:ext cx="2672082" cy="814524"/>
          </a:xfrm>
          <a:prstGeom prst="rect">
            <a:avLst/>
          </a:prstGeom>
          <a:noFill/>
          <a:ln>
            <a:noFill/>
          </a:ln>
        </p:spPr>
        <p:txBody>
          <a:bodyPr lIns="137150" tIns="137150" rIns="137150" bIns="137150" anchor="ctr" anchorCtr="0">
            <a:noAutofit/>
          </a:bodyPr>
          <a:lstStyle/>
          <a:p>
            <a:pPr algn="ctr">
              <a:lnSpc>
                <a:spcPct val="90000"/>
              </a:lnSpc>
              <a:spcAft>
                <a:spcPts val="1260"/>
              </a:spcAft>
              <a:buClr>
                <a:schemeClr val="dk1"/>
              </a:buClr>
              <a:buSzPct val="25000"/>
            </a:pPr>
            <a:r>
              <a:rPr lang="en-IE" sz="3400" b="1" dirty="0" smtClean="0">
                <a:latin typeface="Adobe Caslon Pro" panose="0205050205050A020403" pitchFamily="18" charset="0"/>
                <a:cs typeface="Calibri" panose="020F0502020204030204" pitchFamily="34" charset="0"/>
              </a:rPr>
              <a:t>Encourage</a:t>
            </a:r>
            <a:endParaRPr lang="en-IE" sz="3400" b="1" dirty="0">
              <a:solidFill>
                <a:schemeClr val="dk1"/>
              </a:solidFill>
              <a:latin typeface="Adobe Caslon Pro" panose="0205050205050A020403" pitchFamily="18" charset="0"/>
              <a:ea typeface="Calibri"/>
              <a:cs typeface="Calibri"/>
              <a:sym typeface="Calibri"/>
            </a:endParaRPr>
          </a:p>
        </p:txBody>
      </p:sp>
      <p:sp>
        <p:nvSpPr>
          <p:cNvPr id="23" name="Shape 573"/>
          <p:cNvSpPr/>
          <p:nvPr/>
        </p:nvSpPr>
        <p:spPr>
          <a:xfrm>
            <a:off x="1145662" y="2209800"/>
            <a:ext cx="4874138" cy="4303490"/>
          </a:xfrm>
          <a:custGeom>
            <a:avLst/>
            <a:gdLst/>
            <a:ahLst/>
            <a:cxnLst/>
            <a:rect l="0" t="0" r="0" b="0"/>
            <a:pathLst>
              <a:path w="120000" h="120000" extrusionOk="0">
                <a:moveTo>
                  <a:pt x="10357" y="26301"/>
                </a:moveTo>
                <a:lnTo>
                  <a:pt x="10356" y="26301"/>
                </a:lnTo>
                <a:cubicBezTo>
                  <a:pt x="17646" y="15563"/>
                  <a:pt x="28220" y="7478"/>
                  <a:pt x="40493" y="3259"/>
                </a:cubicBezTo>
              </a:path>
            </a:pathLst>
          </a:custGeom>
          <a:noFill/>
          <a:ln w="9525" cap="flat" cmpd="sng">
            <a:solidFill>
              <a:schemeClr val="accen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5403846"/>
            <a:ext cx="1818706" cy="1433817"/>
          </a:xfrm>
          <a:prstGeom prst="rect">
            <a:avLst/>
          </a:prstGeom>
        </p:spPr>
      </p:pic>
    </p:spTree>
    <p:extLst>
      <p:ext uri="{BB962C8B-B14F-4D97-AF65-F5344CB8AC3E}">
        <p14:creationId xmlns:p14="http://schemas.microsoft.com/office/powerpoint/2010/main" val="37730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IE" dirty="0" smtClean="0"/>
              <a:t>Transition Year at St. Anne’s</a:t>
            </a:r>
            <a:endParaRPr lang="en-IE" dirty="0"/>
          </a:p>
        </p:txBody>
      </p:sp>
      <p:sp>
        <p:nvSpPr>
          <p:cNvPr id="5" name="Subtitle 4"/>
          <p:cNvSpPr>
            <a:spLocks noGrp="1"/>
          </p:cNvSpPr>
          <p:nvPr>
            <p:ph type="subTitle" idx="1"/>
          </p:nvPr>
        </p:nvSpPr>
        <p:spPr/>
        <p:txBody>
          <a:bodyPr/>
          <a:lstStyle/>
          <a:p>
            <a:r>
              <a:rPr lang="en-IE" dirty="0" smtClean="0"/>
              <a:t>A flavour of TY</a:t>
            </a:r>
            <a:endParaRPr lang="en-IE" dirty="0"/>
          </a:p>
        </p:txBody>
      </p:sp>
    </p:spTree>
    <p:extLst>
      <p:ext uri="{BB962C8B-B14F-4D97-AF65-F5344CB8AC3E}">
        <p14:creationId xmlns:p14="http://schemas.microsoft.com/office/powerpoint/2010/main" val="413810119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this years students say</a:t>
            </a:r>
            <a:endParaRPr lang="en-IE" dirty="0"/>
          </a:p>
        </p:txBody>
      </p:sp>
      <p:sp>
        <p:nvSpPr>
          <p:cNvPr id="3" name="Content Placeholder 2"/>
          <p:cNvSpPr>
            <a:spLocks noGrp="1"/>
          </p:cNvSpPr>
          <p:nvPr>
            <p:ph sz="quarter" idx="1"/>
          </p:nvPr>
        </p:nvSpPr>
        <p:spPr/>
        <p:txBody>
          <a:bodyPr/>
          <a:lstStyle/>
          <a:p>
            <a:r>
              <a:rPr lang="en-IE" dirty="0" smtClean="0"/>
              <a:t>Good to help you mature</a:t>
            </a:r>
          </a:p>
          <a:p>
            <a:r>
              <a:rPr lang="en-IE" dirty="0" smtClean="0"/>
              <a:t>Become more independent</a:t>
            </a:r>
          </a:p>
          <a:p>
            <a:r>
              <a:rPr lang="en-IE" dirty="0" smtClean="0"/>
              <a:t>Get to do more stuff on your own</a:t>
            </a:r>
          </a:p>
          <a:p>
            <a:r>
              <a:rPr lang="en-IE" dirty="0" smtClean="0"/>
              <a:t>Have to decide to do things and get involved</a:t>
            </a:r>
          </a:p>
          <a:p>
            <a:r>
              <a:rPr lang="en-IE" dirty="0" smtClean="0"/>
              <a:t>Not a doss!</a:t>
            </a:r>
          </a:p>
          <a:p>
            <a:r>
              <a:rPr lang="en-IE" dirty="0" smtClean="0"/>
              <a:t>Have to put yourself out there</a:t>
            </a:r>
          </a:p>
          <a:p>
            <a:r>
              <a:rPr lang="en-IE" dirty="0" smtClean="0"/>
              <a:t>Our first term was full of projects</a:t>
            </a:r>
            <a:endParaRPr lang="en-IE" dirty="0"/>
          </a:p>
        </p:txBody>
      </p:sp>
    </p:spTree>
    <p:extLst>
      <p:ext uri="{BB962C8B-B14F-4D97-AF65-F5344CB8AC3E}">
        <p14:creationId xmlns:p14="http://schemas.microsoft.com/office/powerpoint/2010/main" val="348848377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Cooperation</a:t>
            </a:r>
            <a:endParaRPr lang="en-IE"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1625" y="1844824"/>
            <a:ext cx="4038600" cy="3816423"/>
          </a:xfrm>
        </p:spPr>
      </p:pic>
      <p:sp>
        <p:nvSpPr>
          <p:cNvPr id="5" name="Content Placeholder 4"/>
          <p:cNvSpPr>
            <a:spLocks noGrp="1"/>
          </p:cNvSpPr>
          <p:nvPr>
            <p:ph sz="half" idx="2"/>
          </p:nvPr>
        </p:nvSpPr>
        <p:spPr/>
        <p:txBody>
          <a:bodyPr>
            <a:normAutofit/>
          </a:bodyPr>
          <a:lstStyle/>
          <a:p>
            <a:r>
              <a:rPr lang="en-IE" sz="3600" dirty="0" smtClean="0"/>
              <a:t>Working in different ways </a:t>
            </a:r>
          </a:p>
          <a:p>
            <a:r>
              <a:rPr lang="en-IE" sz="3600" dirty="0" smtClean="0"/>
              <a:t>With different people</a:t>
            </a:r>
            <a:endParaRPr lang="en-IE" sz="3600" dirty="0"/>
          </a:p>
        </p:txBody>
      </p:sp>
    </p:spTree>
    <p:extLst>
      <p:ext uri="{BB962C8B-B14F-4D97-AF65-F5344CB8AC3E}">
        <p14:creationId xmlns:p14="http://schemas.microsoft.com/office/powerpoint/2010/main" val="156071170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TEAM WORK</a:t>
            </a:r>
            <a:endParaRPr lang="en-IE"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796" y="1628800"/>
            <a:ext cx="3512407" cy="263430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236296" y="548680"/>
            <a:ext cx="1608513" cy="2144684"/>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2708920"/>
            <a:ext cx="2787774" cy="3717032"/>
          </a:xfrm>
          <a:prstGeom prst="rect">
            <a:avLst/>
          </a:prstGeom>
        </p:spPr>
      </p:pic>
    </p:spTree>
    <p:extLst>
      <p:ext uri="{BB962C8B-B14F-4D97-AF65-F5344CB8AC3E}">
        <p14:creationId xmlns:p14="http://schemas.microsoft.com/office/powerpoint/2010/main" val="15729436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0020555"/>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484784"/>
            <a:ext cx="2899471" cy="5157192"/>
          </a:xfrm>
          <a:prstGeom prst="rect">
            <a:avLst/>
          </a:prstGeom>
        </p:spPr>
      </p:pic>
      <p:sp>
        <p:nvSpPr>
          <p:cNvPr id="5" name="Title 4"/>
          <p:cNvSpPr>
            <a:spLocks noGrp="1"/>
          </p:cNvSpPr>
          <p:nvPr>
            <p:ph type="title"/>
          </p:nvPr>
        </p:nvSpPr>
        <p:spPr/>
        <p:txBody>
          <a:bodyPr/>
          <a:lstStyle/>
          <a:p>
            <a:r>
              <a:rPr lang="en-IE" dirty="0" smtClean="0"/>
              <a:t>Comfort Zone</a:t>
            </a:r>
            <a:endParaRPr lang="en-IE" dirty="0"/>
          </a:p>
        </p:txBody>
      </p:sp>
      <p:sp>
        <p:nvSpPr>
          <p:cNvPr id="6" name="Content Placeholder 5"/>
          <p:cNvSpPr>
            <a:spLocks noGrp="1"/>
          </p:cNvSpPr>
          <p:nvPr>
            <p:ph sz="half" idx="1"/>
          </p:nvPr>
        </p:nvSpPr>
        <p:spPr/>
        <p:txBody>
          <a:bodyPr/>
          <a:lstStyle/>
          <a:p>
            <a:endParaRPr lang="en-IE" dirty="0"/>
          </a:p>
        </p:txBody>
      </p:sp>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350294"/>
            <a:ext cx="4038600" cy="3028950"/>
          </a:xfrm>
          <a:prstGeom prst="rect">
            <a:avLst/>
          </a:prstGeom>
        </p:spPr>
      </p:pic>
      <p:sp>
        <p:nvSpPr>
          <p:cNvPr id="10" name="Content Placeholder 9"/>
          <p:cNvSpPr>
            <a:spLocks noGrp="1"/>
          </p:cNvSpPr>
          <p:nvPr>
            <p:ph sz="half" idx="2"/>
          </p:nvPr>
        </p:nvSpPr>
        <p:spPr/>
        <p:txBody>
          <a:bodyPr/>
          <a:lstStyle/>
          <a:p>
            <a:endParaRPr lang="en-IE"/>
          </a:p>
        </p:txBody>
      </p:sp>
    </p:spTree>
    <p:extLst>
      <p:ext uri="{BB962C8B-B14F-4D97-AF65-F5344CB8AC3E}">
        <p14:creationId xmlns:p14="http://schemas.microsoft.com/office/powerpoint/2010/main" val="97209336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Variety</a:t>
            </a:r>
            <a:endParaRPr lang="en-IE"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1625" y="2197894"/>
            <a:ext cx="4038600" cy="3028950"/>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2197894"/>
            <a:ext cx="4038600" cy="3028950"/>
          </a:xfrm>
        </p:spPr>
      </p:pic>
    </p:spTree>
    <p:extLst>
      <p:ext uri="{BB962C8B-B14F-4D97-AF65-F5344CB8AC3E}">
        <p14:creationId xmlns:p14="http://schemas.microsoft.com/office/powerpoint/2010/main" val="1015800661"/>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Try different things</a:t>
            </a:r>
            <a:endParaRPr lang="en-IE"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1625" y="2197894"/>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00600" y="2197894"/>
            <a:ext cx="4038600" cy="3028950"/>
          </a:xfrm>
        </p:spPr>
      </p:pic>
    </p:spTree>
    <p:extLst>
      <p:ext uri="{BB962C8B-B14F-4D97-AF65-F5344CB8AC3E}">
        <p14:creationId xmlns:p14="http://schemas.microsoft.com/office/powerpoint/2010/main" val="348437660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LCVP Visit </a:t>
            </a:r>
            <a:endParaRPr lang="en-IE" dirty="0"/>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05744" y="1527175"/>
            <a:ext cx="6096000" cy="4572000"/>
          </a:xfrm>
        </p:spPr>
      </p:pic>
    </p:spTree>
    <p:extLst>
      <p:ext uri="{BB962C8B-B14F-4D97-AF65-F5344CB8AC3E}">
        <p14:creationId xmlns:p14="http://schemas.microsoft.com/office/powerpoint/2010/main" val="312990828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Conquering fears</a:t>
            </a:r>
            <a:endParaRPr lang="en-IE"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64323" y="1371600"/>
            <a:ext cx="3511153" cy="4681538"/>
          </a:xfrm>
        </p:spPr>
      </p:pic>
      <p:pic>
        <p:nvPicPr>
          <p:cNvPr id="8"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66939" y="1372336"/>
            <a:ext cx="3507971" cy="4680065"/>
          </a:xfrm>
        </p:spPr>
      </p:pic>
    </p:spTree>
    <p:extLst>
      <p:ext uri="{BB962C8B-B14F-4D97-AF65-F5344CB8AC3E}">
        <p14:creationId xmlns:p14="http://schemas.microsoft.com/office/powerpoint/2010/main" val="1244724389"/>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Getting to know your teachers in a different way</a:t>
            </a:r>
            <a:endParaRPr lang="en-IE"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1625" y="2197894"/>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64323" y="1371600"/>
            <a:ext cx="3511153" cy="4681538"/>
          </a:xfrm>
        </p:spPr>
      </p:pic>
    </p:spTree>
    <p:extLst>
      <p:ext uri="{BB962C8B-B14F-4D97-AF65-F5344CB8AC3E}">
        <p14:creationId xmlns:p14="http://schemas.microsoft.com/office/powerpoint/2010/main" val="2319821787"/>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IE" dirty="0" smtClean="0"/>
              <a:t>TY….A leap of faith</a:t>
            </a:r>
            <a:endParaRPr lang="en-IE" dirty="0"/>
          </a:p>
        </p:txBody>
      </p:sp>
      <p:sp>
        <p:nvSpPr>
          <p:cNvPr id="12" name="Content Placeholder 11"/>
          <p:cNvSpPr>
            <a:spLocks noGrp="1"/>
          </p:cNvSpPr>
          <p:nvPr>
            <p:ph sz="quarter" idx="1"/>
          </p:nvPr>
        </p:nvSpPr>
        <p:spPr/>
        <p:txBody>
          <a:bodyPr/>
          <a:lstStyle/>
          <a:p>
            <a:endParaRPr lang="en-IE"/>
          </a:p>
        </p:txBody>
      </p:sp>
      <p:pic>
        <p:nvPicPr>
          <p:cNvPr id="9"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17" y="1412776"/>
            <a:ext cx="8899471" cy="5597047"/>
          </a:xfrm>
          <a:prstGeom prst="rect">
            <a:avLst/>
          </a:prstGeom>
        </p:spPr>
      </p:pic>
    </p:spTree>
    <p:extLst>
      <p:ext uri="{BB962C8B-B14F-4D97-AF65-F5344CB8AC3E}">
        <p14:creationId xmlns:p14="http://schemas.microsoft.com/office/powerpoint/2010/main" val="73709525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Questions</a:t>
            </a:r>
            <a:endParaRPr lang="en-IE" dirty="0"/>
          </a:p>
        </p:txBody>
      </p:sp>
      <p:sp>
        <p:nvSpPr>
          <p:cNvPr id="3" name="Content Placeholder 2"/>
          <p:cNvSpPr>
            <a:spLocks noGrp="1"/>
          </p:cNvSpPr>
          <p:nvPr>
            <p:ph sz="half" idx="1"/>
          </p:nvPr>
        </p:nvSpPr>
        <p:spPr/>
        <p:txBody>
          <a:bodyPr/>
          <a:lstStyle/>
          <a:p>
            <a:pPr marL="0" indent="0">
              <a:buNone/>
            </a:pPr>
            <a:r>
              <a:rPr lang="en-IE" dirty="0" smtClean="0"/>
              <a:t>.</a:t>
            </a:r>
            <a:endParaRPr lang="en-IE" dirty="0"/>
          </a:p>
        </p:txBody>
      </p:sp>
      <p:sp>
        <p:nvSpPr>
          <p:cNvPr id="5" name="Content Placeholder 4"/>
          <p:cNvSpPr>
            <a:spLocks noGrp="1"/>
          </p:cNvSpPr>
          <p:nvPr>
            <p:ph sz="half" idx="2"/>
          </p:nvPr>
        </p:nvSpPr>
        <p:spPr/>
        <p:txBody>
          <a:bodyPr/>
          <a:lstStyle/>
          <a:p>
            <a:r>
              <a:rPr lang="en-IE" dirty="0" smtClean="0"/>
              <a:t>Queries:</a:t>
            </a:r>
            <a:br>
              <a:rPr lang="en-IE" dirty="0" smtClean="0"/>
            </a:br>
            <a:r>
              <a:rPr lang="en-IE" dirty="0" smtClean="0"/>
              <a:t/>
            </a:r>
            <a:br>
              <a:rPr lang="en-IE" dirty="0" smtClean="0"/>
            </a:br>
            <a:r>
              <a:rPr lang="en-IE" dirty="0" smtClean="0"/>
              <a:t>Contact</a:t>
            </a:r>
          </a:p>
          <a:p>
            <a:r>
              <a:rPr lang="en-IE" dirty="0" smtClean="0"/>
              <a:t>Fiona Daly</a:t>
            </a:r>
          </a:p>
          <a:p>
            <a:r>
              <a:rPr lang="en-IE" dirty="0" smtClean="0"/>
              <a:t>061 376257</a:t>
            </a:r>
          </a:p>
          <a:p>
            <a:r>
              <a:rPr lang="en-IE" dirty="0" smtClean="0">
                <a:hlinkClick r:id="rId3"/>
              </a:rPr>
              <a:t>Fiona.daly@lcetb.ie</a:t>
            </a:r>
            <a:r>
              <a:rPr lang="en-IE" dirty="0" smtClean="0"/>
              <a:t> </a:t>
            </a:r>
            <a:endParaRPr lang="en-IE" dirty="0"/>
          </a:p>
        </p:txBody>
      </p:sp>
      <p:pic>
        <p:nvPicPr>
          <p:cNvPr id="1027" name="Picture 3" descr="C:\Users\fdaly\AppData\Local\Microsoft\Windows\Temporary Internet Files\Content.IE5\EG7JRZLQ\MC90044190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9924" y="1988840"/>
            <a:ext cx="1520825" cy="179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821008"/>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5.2|27.4|15.|12.4|11.|21.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4218</TotalTime>
  <Words>2935</Words>
  <Application>Microsoft Office PowerPoint</Application>
  <PresentationFormat>On-screen Show (4:3)</PresentationFormat>
  <Paragraphs>714</Paragraphs>
  <Slides>93</Slides>
  <Notes>73</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Civic</vt:lpstr>
      <vt:lpstr>INFORMATION EVENING   March 7th 2018</vt:lpstr>
      <vt:lpstr>OPTIONS </vt:lpstr>
      <vt:lpstr>Outline </vt:lpstr>
      <vt:lpstr>What we’re doing….</vt:lpstr>
      <vt:lpstr>Choices</vt:lpstr>
      <vt:lpstr>Subject Choice – Examined Subjects</vt:lpstr>
      <vt:lpstr>Leaving Cert Established </vt:lpstr>
      <vt:lpstr>LCVP </vt:lpstr>
      <vt:lpstr>LCVP Visit </vt:lpstr>
      <vt:lpstr>LCVP Subject Groupings</vt:lpstr>
      <vt:lpstr>Junior Cycle Senior Cycle</vt:lpstr>
      <vt:lpstr>PowerPoint Presentation</vt:lpstr>
      <vt:lpstr>Some Post Leaving Certificate Options</vt:lpstr>
      <vt:lpstr>Universities and ITs</vt:lpstr>
      <vt:lpstr>Points </vt:lpstr>
      <vt:lpstr>Points</vt:lpstr>
      <vt:lpstr>Subject Choice – Examined Subjects</vt:lpstr>
      <vt:lpstr>Leaving Cert Established </vt:lpstr>
      <vt:lpstr>LCVP </vt:lpstr>
      <vt:lpstr>LCVP Subject Groupings</vt:lpstr>
      <vt:lpstr>Junior Cycle Senior Cycle</vt:lpstr>
      <vt:lpstr>Some Post Leaving Certificate Options</vt:lpstr>
      <vt:lpstr>Universities and ITs</vt:lpstr>
      <vt:lpstr>Points </vt:lpstr>
      <vt:lpstr>Points</vt:lpstr>
      <vt:lpstr>  New Points System August 2017</vt:lpstr>
      <vt:lpstr>Maths</vt:lpstr>
      <vt:lpstr>Option Subjects</vt:lpstr>
      <vt:lpstr>y</vt:lpstr>
      <vt:lpstr>Ladder Approach</vt:lpstr>
      <vt:lpstr>Entry Requirements</vt:lpstr>
      <vt:lpstr>General Entry Requirements</vt:lpstr>
      <vt:lpstr>Specific Subject Requirements</vt:lpstr>
      <vt:lpstr>Required or Helpful? Assumptions…</vt:lpstr>
      <vt:lpstr>Science Subjects &amp; Foreign Languages</vt:lpstr>
      <vt:lpstr>WHY?</vt:lpstr>
      <vt:lpstr>Languages </vt:lpstr>
      <vt:lpstr>Languages </vt:lpstr>
      <vt:lpstr>Basic Entry Requirements: Languages</vt:lpstr>
      <vt:lpstr>Specific Subject Requirements</vt:lpstr>
      <vt:lpstr>Specific Subject Requirements</vt:lpstr>
      <vt:lpstr>And …</vt:lpstr>
      <vt:lpstr>PowerPoint Presentation</vt:lpstr>
      <vt:lpstr>Consider the following factors when choosing your subjects:</vt:lpstr>
      <vt:lpstr>Making a Wise Choice</vt:lpstr>
      <vt:lpstr> Career Decisions? </vt:lpstr>
      <vt:lpstr>Choosing a Career</vt:lpstr>
      <vt:lpstr>Not sure? Safe option</vt:lpstr>
      <vt:lpstr>Resources</vt:lpstr>
      <vt:lpstr>www.careersportal.ie </vt:lpstr>
      <vt:lpstr>Language Entry Requirements  for Third Level</vt:lpstr>
      <vt:lpstr>Language Entry Requirements  for Third Level</vt:lpstr>
      <vt:lpstr>Subject Requirements</vt:lpstr>
      <vt:lpstr>PowerPoint Presentation</vt:lpstr>
      <vt:lpstr>www.curriculumonline.ie</vt:lpstr>
      <vt:lpstr>Research…</vt:lpstr>
      <vt:lpstr>PowerPoint Presentation</vt:lpstr>
      <vt:lpstr>Final words….</vt:lpstr>
      <vt:lpstr>Note the following:</vt:lpstr>
      <vt:lpstr>What next? </vt:lpstr>
      <vt:lpstr>The Form</vt:lpstr>
      <vt:lpstr>The form</vt:lpstr>
      <vt:lpstr>Reminder</vt:lpstr>
      <vt:lpstr>What not to do!</vt:lpstr>
      <vt:lpstr>What I hope you will all do!</vt:lpstr>
      <vt:lpstr>PowerPoint Presentation</vt:lpstr>
      <vt:lpstr>PowerPoint Presentation</vt:lpstr>
      <vt:lpstr>PowerPoint Presentation</vt:lpstr>
      <vt:lpstr>PowerPoint Presentation</vt:lpstr>
      <vt:lpstr>PowerPoint Presentation</vt:lpstr>
      <vt:lpstr> Modules</vt:lpstr>
      <vt:lpstr> Typical Transition Year Modules </vt:lpstr>
      <vt:lpstr> Sample Activities</vt:lpstr>
      <vt:lpstr>PowerPoint Presentation</vt:lpstr>
      <vt:lpstr>PowerPoint Presentation</vt:lpstr>
      <vt:lpstr>PowerPoint Presentation</vt:lpstr>
      <vt:lpstr>Expectations</vt:lpstr>
      <vt:lpstr>TY FEES </vt:lpstr>
      <vt:lpstr>FEES</vt:lpstr>
      <vt:lpstr>PowerPoint Presentation</vt:lpstr>
      <vt:lpstr>PowerPoint Presentation</vt:lpstr>
      <vt:lpstr>Transition Year at St. Anne’s</vt:lpstr>
      <vt:lpstr>What this years students say</vt:lpstr>
      <vt:lpstr>Cooperation</vt:lpstr>
      <vt:lpstr>TEAM WORK</vt:lpstr>
      <vt:lpstr>PowerPoint Presentation</vt:lpstr>
      <vt:lpstr>Comfort Zone</vt:lpstr>
      <vt:lpstr>Variety</vt:lpstr>
      <vt:lpstr>Try different things</vt:lpstr>
      <vt:lpstr>Conquering fears</vt:lpstr>
      <vt:lpstr>Getting to know your teachers in a different way</vt:lpstr>
      <vt:lpstr>TY….A leap of faith</vt:lpstr>
      <vt:lpstr>Questions</vt:lpstr>
    </vt:vector>
  </TitlesOfParts>
  <Company>Clare Vec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Marion O'Donovan</dc:creator>
  <cp:lastModifiedBy>Fiona Daly</cp:lastModifiedBy>
  <cp:revision>173</cp:revision>
  <cp:lastPrinted>2018-03-07T13:55:02Z</cp:lastPrinted>
  <dcterms:created xsi:type="dcterms:W3CDTF">2013-03-01T11:20:50Z</dcterms:created>
  <dcterms:modified xsi:type="dcterms:W3CDTF">2018-03-08T09:36:13Z</dcterms:modified>
</cp:coreProperties>
</file>