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1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  <p:sldMasterId id="2147484008" r:id="rId2"/>
  </p:sldMasterIdLst>
  <p:notesMasterIdLst>
    <p:notesMasterId r:id="rId91"/>
  </p:notesMasterIdLst>
  <p:handoutMasterIdLst>
    <p:handoutMasterId r:id="rId92"/>
  </p:handoutMasterIdLst>
  <p:sldIdLst>
    <p:sldId id="265" r:id="rId3"/>
    <p:sldId id="442" r:id="rId4"/>
    <p:sldId id="354" r:id="rId5"/>
    <p:sldId id="355" r:id="rId6"/>
    <p:sldId id="361" r:id="rId7"/>
    <p:sldId id="367" r:id="rId8"/>
    <p:sldId id="435" r:id="rId9"/>
    <p:sldId id="268" r:id="rId10"/>
    <p:sldId id="429" r:id="rId11"/>
    <p:sldId id="443" r:id="rId12"/>
    <p:sldId id="431" r:id="rId13"/>
    <p:sldId id="498" r:id="rId14"/>
    <p:sldId id="333" r:id="rId15"/>
    <p:sldId id="434" r:id="rId16"/>
    <p:sldId id="425" r:id="rId17"/>
    <p:sldId id="308" r:id="rId18"/>
    <p:sldId id="428" r:id="rId19"/>
    <p:sldId id="374" r:id="rId20"/>
    <p:sldId id="397" r:id="rId21"/>
    <p:sldId id="284" r:id="rId22"/>
    <p:sldId id="433" r:id="rId23"/>
    <p:sldId id="346" r:id="rId24"/>
    <p:sldId id="309" r:id="rId25"/>
    <p:sldId id="285" r:id="rId26"/>
    <p:sldId id="327" r:id="rId27"/>
    <p:sldId id="365" r:id="rId28"/>
    <p:sldId id="366" r:id="rId29"/>
    <p:sldId id="437" r:id="rId30"/>
    <p:sldId id="406" r:id="rId31"/>
    <p:sldId id="438" r:id="rId32"/>
    <p:sldId id="407" r:id="rId33"/>
    <p:sldId id="439" r:id="rId34"/>
    <p:sldId id="408" r:id="rId35"/>
    <p:sldId id="313" r:id="rId36"/>
    <p:sldId id="314" r:id="rId37"/>
    <p:sldId id="426" r:id="rId38"/>
    <p:sldId id="363" r:id="rId39"/>
    <p:sldId id="419" r:id="rId40"/>
    <p:sldId id="420" r:id="rId41"/>
    <p:sldId id="319" r:id="rId42"/>
    <p:sldId id="334" r:id="rId43"/>
    <p:sldId id="320" r:id="rId44"/>
    <p:sldId id="440" r:id="rId45"/>
    <p:sldId id="356" r:id="rId46"/>
    <p:sldId id="317" r:id="rId47"/>
    <p:sldId id="329" r:id="rId48"/>
    <p:sldId id="287" r:id="rId49"/>
    <p:sldId id="328" r:id="rId50"/>
    <p:sldId id="357" r:id="rId51"/>
    <p:sldId id="326" r:id="rId52"/>
    <p:sldId id="441" r:id="rId53"/>
    <p:sldId id="372" r:id="rId54"/>
    <p:sldId id="402" r:id="rId55"/>
    <p:sldId id="335" r:id="rId56"/>
    <p:sldId id="340" r:id="rId57"/>
    <p:sldId id="339" r:id="rId58"/>
    <p:sldId id="370" r:id="rId59"/>
    <p:sldId id="368" r:id="rId60"/>
    <p:sldId id="371" r:id="rId61"/>
    <p:sldId id="280" r:id="rId62"/>
    <p:sldId id="471" r:id="rId63"/>
    <p:sldId id="472" r:id="rId64"/>
    <p:sldId id="473" r:id="rId65"/>
    <p:sldId id="474" r:id="rId66"/>
    <p:sldId id="475" r:id="rId67"/>
    <p:sldId id="476" r:id="rId68"/>
    <p:sldId id="477" r:id="rId69"/>
    <p:sldId id="478" r:id="rId70"/>
    <p:sldId id="479" r:id="rId71"/>
    <p:sldId id="480" r:id="rId72"/>
    <p:sldId id="481" r:id="rId73"/>
    <p:sldId id="482" r:id="rId74"/>
    <p:sldId id="483" r:id="rId75"/>
    <p:sldId id="484" r:id="rId76"/>
    <p:sldId id="485" r:id="rId77"/>
    <p:sldId id="486" r:id="rId78"/>
    <p:sldId id="487" r:id="rId79"/>
    <p:sldId id="488" r:id="rId80"/>
    <p:sldId id="489" r:id="rId81"/>
    <p:sldId id="490" r:id="rId82"/>
    <p:sldId id="491" r:id="rId83"/>
    <p:sldId id="492" r:id="rId84"/>
    <p:sldId id="493" r:id="rId85"/>
    <p:sldId id="494" r:id="rId86"/>
    <p:sldId id="495" r:id="rId87"/>
    <p:sldId id="496" r:id="rId88"/>
    <p:sldId id="497" r:id="rId89"/>
    <p:sldId id="330" r:id="rId90"/>
  </p:sldIdLst>
  <p:sldSz cx="9144000" cy="6858000" type="screen4x3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34" autoAdjust="0"/>
    <p:restoredTop sz="94660"/>
  </p:normalViewPr>
  <p:slideViewPr>
    <p:cSldViewPr>
      <p:cViewPr>
        <p:scale>
          <a:sx n="66" d="100"/>
          <a:sy n="66" d="100"/>
        </p:scale>
        <p:origin x="-1554" y="-9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062" y="-84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F2EE37-85FC-4354-8BB9-B57D2CE89314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/>
      <dgm:spPr/>
    </dgm:pt>
    <dgm:pt modelId="{946DB659-2893-41FF-91A1-4163851BEC5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IE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Knowing about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IE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Myself</a:t>
          </a:r>
          <a:endParaRPr kumimoji="0" lang="en-US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gm:t>
    </dgm:pt>
    <dgm:pt modelId="{285C3F96-D3A4-40C9-A8B5-6D9373E9CE12}" type="parTrans" cxnId="{6AB7D160-F965-4CDE-AA82-03F8DEAD400B}">
      <dgm:prSet/>
      <dgm:spPr/>
      <dgm:t>
        <a:bodyPr/>
        <a:lstStyle/>
        <a:p>
          <a:endParaRPr lang="en-IE"/>
        </a:p>
      </dgm:t>
    </dgm:pt>
    <dgm:pt modelId="{F8A57801-6CB0-4145-8CF9-677A7651FBDB}" type="sibTrans" cxnId="{6AB7D160-F965-4CDE-AA82-03F8DEAD400B}">
      <dgm:prSet/>
      <dgm:spPr/>
      <dgm:t>
        <a:bodyPr/>
        <a:lstStyle/>
        <a:p>
          <a:endParaRPr lang="en-IE"/>
        </a:p>
      </dgm:t>
    </dgm:pt>
    <dgm:pt modelId="{009C5925-9A4E-4F21-9023-A2F9B01938B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IE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Abilities</a:t>
          </a:r>
          <a:endParaRPr kumimoji="0" lang="en-US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gm:t>
    </dgm:pt>
    <dgm:pt modelId="{C6F58461-593D-4D59-A4D6-F032F35836B5}" type="parTrans" cxnId="{2B2E6C8A-1854-46CC-9C3A-67C1B71F10E7}">
      <dgm:prSet/>
      <dgm:spPr/>
      <dgm:t>
        <a:bodyPr/>
        <a:lstStyle/>
        <a:p>
          <a:endParaRPr lang="en-IE"/>
        </a:p>
      </dgm:t>
    </dgm:pt>
    <dgm:pt modelId="{41FA86AB-DDD6-40EF-8887-89F9148F80E8}" type="sibTrans" cxnId="{2B2E6C8A-1854-46CC-9C3A-67C1B71F10E7}">
      <dgm:prSet/>
      <dgm:spPr/>
      <dgm:t>
        <a:bodyPr/>
        <a:lstStyle/>
        <a:p>
          <a:endParaRPr lang="en-IE"/>
        </a:p>
      </dgm:t>
    </dgm:pt>
    <dgm:pt modelId="{1E1E5AA9-0BF7-4336-8499-540BFCDA0B7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IE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Personality</a:t>
          </a:r>
          <a:endParaRPr kumimoji="0" lang="en-US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gm:t>
    </dgm:pt>
    <dgm:pt modelId="{AC837F08-AA0C-49A0-8A52-74D192DA6ECA}" type="parTrans" cxnId="{4034C659-E58B-4C32-9C94-0BA7F88C9EA2}">
      <dgm:prSet/>
      <dgm:spPr/>
      <dgm:t>
        <a:bodyPr/>
        <a:lstStyle/>
        <a:p>
          <a:endParaRPr lang="en-IE"/>
        </a:p>
      </dgm:t>
    </dgm:pt>
    <dgm:pt modelId="{00D7FB90-5B5F-47CC-991B-27740F91F0EE}" type="sibTrans" cxnId="{4034C659-E58B-4C32-9C94-0BA7F88C9EA2}">
      <dgm:prSet/>
      <dgm:spPr/>
      <dgm:t>
        <a:bodyPr/>
        <a:lstStyle/>
        <a:p>
          <a:endParaRPr lang="en-IE"/>
        </a:p>
      </dgm:t>
    </dgm:pt>
    <dgm:pt modelId="{0F3F8B67-E664-489D-AA47-769805B7E24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IE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Education</a:t>
          </a:r>
          <a:endParaRPr kumimoji="0" lang="en-US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gm:t>
    </dgm:pt>
    <dgm:pt modelId="{146D7DE5-1ADD-4490-BD0C-5AF8621E51A0}" type="parTrans" cxnId="{02D01A1A-5C49-441C-883F-98B08CAB6339}">
      <dgm:prSet/>
      <dgm:spPr/>
      <dgm:t>
        <a:bodyPr/>
        <a:lstStyle/>
        <a:p>
          <a:endParaRPr lang="en-IE"/>
        </a:p>
      </dgm:t>
    </dgm:pt>
    <dgm:pt modelId="{C6B868B4-AB66-48EC-B720-C5F51ECF2980}" type="sibTrans" cxnId="{02D01A1A-5C49-441C-883F-98B08CAB6339}">
      <dgm:prSet/>
      <dgm:spPr/>
      <dgm:t>
        <a:bodyPr/>
        <a:lstStyle/>
        <a:p>
          <a:endParaRPr lang="en-IE"/>
        </a:p>
      </dgm:t>
    </dgm:pt>
    <dgm:pt modelId="{346EB8C5-EB03-4166-A64A-1CA015172BC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IE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Achievements</a:t>
          </a:r>
          <a:endParaRPr kumimoji="0" lang="en-US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gm:t>
    </dgm:pt>
    <dgm:pt modelId="{822E762E-E47C-4CBB-9475-FF13EF8E88A3}" type="parTrans" cxnId="{86A4E291-A4CC-4CF9-B4B3-E8908CB8D348}">
      <dgm:prSet/>
      <dgm:spPr/>
      <dgm:t>
        <a:bodyPr/>
        <a:lstStyle/>
        <a:p>
          <a:endParaRPr lang="en-IE"/>
        </a:p>
      </dgm:t>
    </dgm:pt>
    <dgm:pt modelId="{88DF4E9C-7D94-415A-901C-B5D3F71662B6}" type="sibTrans" cxnId="{86A4E291-A4CC-4CF9-B4B3-E8908CB8D348}">
      <dgm:prSet/>
      <dgm:spPr/>
      <dgm:t>
        <a:bodyPr/>
        <a:lstStyle/>
        <a:p>
          <a:endParaRPr lang="en-IE"/>
        </a:p>
      </dgm:t>
    </dgm:pt>
    <dgm:pt modelId="{A263419D-7D0D-4C18-9788-080463C228A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IE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Experience of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IE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\work</a:t>
          </a:r>
          <a:endParaRPr kumimoji="0" lang="en-US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gm:t>
    </dgm:pt>
    <dgm:pt modelId="{5CB3DA2B-480F-4B08-B162-C64722173DD9}" type="parTrans" cxnId="{DE6BFED4-C12E-461F-9B38-F21D7EF0FCA5}">
      <dgm:prSet/>
      <dgm:spPr/>
      <dgm:t>
        <a:bodyPr/>
        <a:lstStyle/>
        <a:p>
          <a:endParaRPr lang="en-IE"/>
        </a:p>
      </dgm:t>
    </dgm:pt>
    <dgm:pt modelId="{DD90ADEE-A4ED-4454-8531-DC94B0178413}" type="sibTrans" cxnId="{DE6BFED4-C12E-461F-9B38-F21D7EF0FCA5}">
      <dgm:prSet/>
      <dgm:spPr/>
      <dgm:t>
        <a:bodyPr/>
        <a:lstStyle/>
        <a:p>
          <a:endParaRPr lang="en-IE"/>
        </a:p>
      </dgm:t>
    </dgm:pt>
    <dgm:pt modelId="{48668478-B055-44C5-98F5-3F1B5722B960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IE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Interests</a:t>
          </a:r>
          <a:endParaRPr kumimoji="0" lang="en-US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gm:t>
    </dgm:pt>
    <dgm:pt modelId="{331B40EE-E7FA-41E0-B0A3-34F54EE36F33}" type="parTrans" cxnId="{351E4A57-F1DF-4D3E-8662-A6B12141834D}">
      <dgm:prSet/>
      <dgm:spPr/>
      <dgm:t>
        <a:bodyPr/>
        <a:lstStyle/>
        <a:p>
          <a:endParaRPr lang="en-IE"/>
        </a:p>
      </dgm:t>
    </dgm:pt>
    <dgm:pt modelId="{6C316C1D-188B-484C-890C-DB6E5C1410F7}" type="sibTrans" cxnId="{351E4A57-F1DF-4D3E-8662-A6B12141834D}">
      <dgm:prSet/>
      <dgm:spPr/>
      <dgm:t>
        <a:bodyPr/>
        <a:lstStyle/>
        <a:p>
          <a:endParaRPr lang="en-IE"/>
        </a:p>
      </dgm:t>
    </dgm:pt>
    <dgm:pt modelId="{2DA5B8F5-EF08-48A1-88F7-B3E7C3235C19}" type="pres">
      <dgm:prSet presAssocID="{74F2EE37-85FC-4354-8BB9-B57D2CE8931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5FF1499-429B-40F1-AA1A-760E60B1904C}" type="pres">
      <dgm:prSet presAssocID="{946DB659-2893-41FF-91A1-4163851BEC56}" presName="centerShape" presStyleLbl="node0" presStyleIdx="0" presStyleCnt="1"/>
      <dgm:spPr/>
      <dgm:t>
        <a:bodyPr/>
        <a:lstStyle/>
        <a:p>
          <a:endParaRPr lang="en-IE"/>
        </a:p>
      </dgm:t>
    </dgm:pt>
    <dgm:pt modelId="{39018092-D22E-487E-B3DF-6C5DD1939798}" type="pres">
      <dgm:prSet presAssocID="{C6F58461-593D-4D59-A4D6-F032F35836B5}" presName="Name9" presStyleLbl="parChTrans1D2" presStyleIdx="0" presStyleCnt="6"/>
      <dgm:spPr/>
      <dgm:t>
        <a:bodyPr/>
        <a:lstStyle/>
        <a:p>
          <a:endParaRPr lang="en-IE"/>
        </a:p>
      </dgm:t>
    </dgm:pt>
    <dgm:pt modelId="{DB1E0310-E629-42B1-A631-7126338BCF57}" type="pres">
      <dgm:prSet presAssocID="{C6F58461-593D-4D59-A4D6-F032F35836B5}" presName="connTx" presStyleLbl="parChTrans1D2" presStyleIdx="0" presStyleCnt="6"/>
      <dgm:spPr/>
      <dgm:t>
        <a:bodyPr/>
        <a:lstStyle/>
        <a:p>
          <a:endParaRPr lang="en-IE"/>
        </a:p>
      </dgm:t>
    </dgm:pt>
    <dgm:pt modelId="{07F3C704-57FD-43FF-A8EB-AA587ED97BFA}" type="pres">
      <dgm:prSet presAssocID="{009C5925-9A4E-4F21-9023-A2F9B01938B7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09B97D69-7AB8-4182-B34F-C7ED29C7F1C6}" type="pres">
      <dgm:prSet presAssocID="{AC837F08-AA0C-49A0-8A52-74D192DA6ECA}" presName="Name9" presStyleLbl="parChTrans1D2" presStyleIdx="1" presStyleCnt="6"/>
      <dgm:spPr/>
      <dgm:t>
        <a:bodyPr/>
        <a:lstStyle/>
        <a:p>
          <a:endParaRPr lang="en-IE"/>
        </a:p>
      </dgm:t>
    </dgm:pt>
    <dgm:pt modelId="{D3A3E4E9-1537-46DF-B12A-6743F781F61B}" type="pres">
      <dgm:prSet presAssocID="{AC837F08-AA0C-49A0-8A52-74D192DA6ECA}" presName="connTx" presStyleLbl="parChTrans1D2" presStyleIdx="1" presStyleCnt="6"/>
      <dgm:spPr/>
      <dgm:t>
        <a:bodyPr/>
        <a:lstStyle/>
        <a:p>
          <a:endParaRPr lang="en-IE"/>
        </a:p>
      </dgm:t>
    </dgm:pt>
    <dgm:pt modelId="{E92FC55A-5604-40D8-95EE-BF2EE66902A6}" type="pres">
      <dgm:prSet presAssocID="{1E1E5AA9-0BF7-4336-8499-540BFCDA0B7B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598A4F99-9643-405F-952C-09A8CD0D2E43}" type="pres">
      <dgm:prSet presAssocID="{146D7DE5-1ADD-4490-BD0C-5AF8621E51A0}" presName="Name9" presStyleLbl="parChTrans1D2" presStyleIdx="2" presStyleCnt="6"/>
      <dgm:spPr/>
      <dgm:t>
        <a:bodyPr/>
        <a:lstStyle/>
        <a:p>
          <a:endParaRPr lang="en-IE"/>
        </a:p>
      </dgm:t>
    </dgm:pt>
    <dgm:pt modelId="{ECFC7647-4578-46B5-8650-539129EE6660}" type="pres">
      <dgm:prSet presAssocID="{146D7DE5-1ADD-4490-BD0C-5AF8621E51A0}" presName="connTx" presStyleLbl="parChTrans1D2" presStyleIdx="2" presStyleCnt="6"/>
      <dgm:spPr/>
      <dgm:t>
        <a:bodyPr/>
        <a:lstStyle/>
        <a:p>
          <a:endParaRPr lang="en-IE"/>
        </a:p>
      </dgm:t>
    </dgm:pt>
    <dgm:pt modelId="{208F4FD3-3532-4950-A705-EA2F2149E195}" type="pres">
      <dgm:prSet presAssocID="{0F3F8B67-E664-489D-AA47-769805B7E248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6F8C60CF-2BE7-472D-8F35-F494AAB181B2}" type="pres">
      <dgm:prSet presAssocID="{822E762E-E47C-4CBB-9475-FF13EF8E88A3}" presName="Name9" presStyleLbl="parChTrans1D2" presStyleIdx="3" presStyleCnt="6"/>
      <dgm:spPr/>
      <dgm:t>
        <a:bodyPr/>
        <a:lstStyle/>
        <a:p>
          <a:endParaRPr lang="en-IE"/>
        </a:p>
      </dgm:t>
    </dgm:pt>
    <dgm:pt modelId="{E9BDFD7A-A323-4C10-8201-8D8849E22D6C}" type="pres">
      <dgm:prSet presAssocID="{822E762E-E47C-4CBB-9475-FF13EF8E88A3}" presName="connTx" presStyleLbl="parChTrans1D2" presStyleIdx="3" presStyleCnt="6"/>
      <dgm:spPr/>
      <dgm:t>
        <a:bodyPr/>
        <a:lstStyle/>
        <a:p>
          <a:endParaRPr lang="en-IE"/>
        </a:p>
      </dgm:t>
    </dgm:pt>
    <dgm:pt modelId="{6665423C-5F1D-43DE-9CEC-2D1BCC50D4B2}" type="pres">
      <dgm:prSet presAssocID="{346EB8C5-EB03-4166-A64A-1CA015172BCB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0BEE6202-D52E-40F9-8243-9991412778C9}" type="pres">
      <dgm:prSet presAssocID="{5CB3DA2B-480F-4B08-B162-C64722173DD9}" presName="Name9" presStyleLbl="parChTrans1D2" presStyleIdx="4" presStyleCnt="6"/>
      <dgm:spPr/>
      <dgm:t>
        <a:bodyPr/>
        <a:lstStyle/>
        <a:p>
          <a:endParaRPr lang="en-IE"/>
        </a:p>
      </dgm:t>
    </dgm:pt>
    <dgm:pt modelId="{A4A0588B-BFD0-46A8-A971-93738C12947B}" type="pres">
      <dgm:prSet presAssocID="{5CB3DA2B-480F-4B08-B162-C64722173DD9}" presName="connTx" presStyleLbl="parChTrans1D2" presStyleIdx="4" presStyleCnt="6"/>
      <dgm:spPr/>
      <dgm:t>
        <a:bodyPr/>
        <a:lstStyle/>
        <a:p>
          <a:endParaRPr lang="en-IE"/>
        </a:p>
      </dgm:t>
    </dgm:pt>
    <dgm:pt modelId="{1B0A481D-4938-4D7F-847B-572EFAC2857A}" type="pres">
      <dgm:prSet presAssocID="{A263419D-7D0D-4C18-9788-080463C228AA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9AF5C55E-6C95-43B1-A5C6-80ADB1F7ADF8}" type="pres">
      <dgm:prSet presAssocID="{331B40EE-E7FA-41E0-B0A3-34F54EE36F33}" presName="Name9" presStyleLbl="parChTrans1D2" presStyleIdx="5" presStyleCnt="6"/>
      <dgm:spPr/>
      <dgm:t>
        <a:bodyPr/>
        <a:lstStyle/>
        <a:p>
          <a:endParaRPr lang="en-IE"/>
        </a:p>
      </dgm:t>
    </dgm:pt>
    <dgm:pt modelId="{33762962-39F6-46A6-9F1D-F4DFEAC820EB}" type="pres">
      <dgm:prSet presAssocID="{331B40EE-E7FA-41E0-B0A3-34F54EE36F33}" presName="connTx" presStyleLbl="parChTrans1D2" presStyleIdx="5" presStyleCnt="6"/>
      <dgm:spPr/>
      <dgm:t>
        <a:bodyPr/>
        <a:lstStyle/>
        <a:p>
          <a:endParaRPr lang="en-IE"/>
        </a:p>
      </dgm:t>
    </dgm:pt>
    <dgm:pt modelId="{3662535B-D22A-4FA6-8EC1-7EC11AE6E071}" type="pres">
      <dgm:prSet presAssocID="{48668478-B055-44C5-98F5-3F1B5722B96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</dgm:ptLst>
  <dgm:cxnLst>
    <dgm:cxn modelId="{A727820E-796C-4B43-99F3-2B030A86E359}" type="presOf" srcId="{C6F58461-593D-4D59-A4D6-F032F35836B5}" destId="{DB1E0310-E629-42B1-A631-7126338BCF57}" srcOrd="1" destOrd="0" presId="urn:microsoft.com/office/officeart/2005/8/layout/radial1"/>
    <dgm:cxn modelId="{4C0C3A1C-0569-4061-9A44-D120B51EFE19}" type="presOf" srcId="{1E1E5AA9-0BF7-4336-8499-540BFCDA0B7B}" destId="{E92FC55A-5604-40D8-95EE-BF2EE66902A6}" srcOrd="0" destOrd="0" presId="urn:microsoft.com/office/officeart/2005/8/layout/radial1"/>
    <dgm:cxn modelId="{BAC8F5EE-4EC1-4DEA-9420-8C03B06A28B4}" type="presOf" srcId="{AC837F08-AA0C-49A0-8A52-74D192DA6ECA}" destId="{09B97D69-7AB8-4182-B34F-C7ED29C7F1C6}" srcOrd="0" destOrd="0" presId="urn:microsoft.com/office/officeart/2005/8/layout/radial1"/>
    <dgm:cxn modelId="{C75D3838-6256-469F-A56E-DEC6508DA0BC}" type="presOf" srcId="{946DB659-2893-41FF-91A1-4163851BEC56}" destId="{05FF1499-429B-40F1-AA1A-760E60B1904C}" srcOrd="0" destOrd="0" presId="urn:microsoft.com/office/officeart/2005/8/layout/radial1"/>
    <dgm:cxn modelId="{6AB7D160-F965-4CDE-AA82-03F8DEAD400B}" srcId="{74F2EE37-85FC-4354-8BB9-B57D2CE89314}" destId="{946DB659-2893-41FF-91A1-4163851BEC56}" srcOrd="0" destOrd="0" parTransId="{285C3F96-D3A4-40C9-A8B5-6D9373E9CE12}" sibTransId="{F8A57801-6CB0-4145-8CF9-677A7651FBDB}"/>
    <dgm:cxn modelId="{86A4E291-A4CC-4CF9-B4B3-E8908CB8D348}" srcId="{946DB659-2893-41FF-91A1-4163851BEC56}" destId="{346EB8C5-EB03-4166-A64A-1CA015172BCB}" srcOrd="3" destOrd="0" parTransId="{822E762E-E47C-4CBB-9475-FF13EF8E88A3}" sibTransId="{88DF4E9C-7D94-415A-901C-B5D3F71662B6}"/>
    <dgm:cxn modelId="{12D6A33D-09BC-4733-B09A-139A0E931D69}" type="presOf" srcId="{5CB3DA2B-480F-4B08-B162-C64722173DD9}" destId="{A4A0588B-BFD0-46A8-A971-93738C12947B}" srcOrd="1" destOrd="0" presId="urn:microsoft.com/office/officeart/2005/8/layout/radial1"/>
    <dgm:cxn modelId="{51ACDC30-4148-449A-9E14-38B5972CB249}" type="presOf" srcId="{C6F58461-593D-4D59-A4D6-F032F35836B5}" destId="{39018092-D22E-487E-B3DF-6C5DD1939798}" srcOrd="0" destOrd="0" presId="urn:microsoft.com/office/officeart/2005/8/layout/radial1"/>
    <dgm:cxn modelId="{1D113EAE-089F-4DE2-9C4A-D859CC4246C5}" type="presOf" srcId="{0F3F8B67-E664-489D-AA47-769805B7E248}" destId="{208F4FD3-3532-4950-A705-EA2F2149E195}" srcOrd="0" destOrd="0" presId="urn:microsoft.com/office/officeart/2005/8/layout/radial1"/>
    <dgm:cxn modelId="{C25E9EA2-5DF7-4185-A37B-D61ABC9D9112}" type="presOf" srcId="{331B40EE-E7FA-41E0-B0A3-34F54EE36F33}" destId="{33762962-39F6-46A6-9F1D-F4DFEAC820EB}" srcOrd="1" destOrd="0" presId="urn:microsoft.com/office/officeart/2005/8/layout/radial1"/>
    <dgm:cxn modelId="{256F6CDC-A19E-41E0-9827-7A3E7B89210E}" type="presOf" srcId="{009C5925-9A4E-4F21-9023-A2F9B01938B7}" destId="{07F3C704-57FD-43FF-A8EB-AA587ED97BFA}" srcOrd="0" destOrd="0" presId="urn:microsoft.com/office/officeart/2005/8/layout/radial1"/>
    <dgm:cxn modelId="{2B2E6C8A-1854-46CC-9C3A-67C1B71F10E7}" srcId="{946DB659-2893-41FF-91A1-4163851BEC56}" destId="{009C5925-9A4E-4F21-9023-A2F9B01938B7}" srcOrd="0" destOrd="0" parTransId="{C6F58461-593D-4D59-A4D6-F032F35836B5}" sibTransId="{41FA86AB-DDD6-40EF-8887-89F9148F80E8}"/>
    <dgm:cxn modelId="{152F8FBE-1FC3-4B88-A29D-B0D0EFF130CA}" type="presOf" srcId="{331B40EE-E7FA-41E0-B0A3-34F54EE36F33}" destId="{9AF5C55E-6C95-43B1-A5C6-80ADB1F7ADF8}" srcOrd="0" destOrd="0" presId="urn:microsoft.com/office/officeart/2005/8/layout/radial1"/>
    <dgm:cxn modelId="{02D01A1A-5C49-441C-883F-98B08CAB6339}" srcId="{946DB659-2893-41FF-91A1-4163851BEC56}" destId="{0F3F8B67-E664-489D-AA47-769805B7E248}" srcOrd="2" destOrd="0" parTransId="{146D7DE5-1ADD-4490-BD0C-5AF8621E51A0}" sibTransId="{C6B868B4-AB66-48EC-B720-C5F51ECF2980}"/>
    <dgm:cxn modelId="{351E4A57-F1DF-4D3E-8662-A6B12141834D}" srcId="{946DB659-2893-41FF-91A1-4163851BEC56}" destId="{48668478-B055-44C5-98F5-3F1B5722B960}" srcOrd="5" destOrd="0" parTransId="{331B40EE-E7FA-41E0-B0A3-34F54EE36F33}" sibTransId="{6C316C1D-188B-484C-890C-DB6E5C1410F7}"/>
    <dgm:cxn modelId="{87D95EE8-16B2-401E-98B7-042652236C63}" type="presOf" srcId="{146D7DE5-1ADD-4490-BD0C-5AF8621E51A0}" destId="{ECFC7647-4578-46B5-8650-539129EE6660}" srcOrd="1" destOrd="0" presId="urn:microsoft.com/office/officeart/2005/8/layout/radial1"/>
    <dgm:cxn modelId="{4034C659-E58B-4C32-9C94-0BA7F88C9EA2}" srcId="{946DB659-2893-41FF-91A1-4163851BEC56}" destId="{1E1E5AA9-0BF7-4336-8499-540BFCDA0B7B}" srcOrd="1" destOrd="0" parTransId="{AC837F08-AA0C-49A0-8A52-74D192DA6ECA}" sibTransId="{00D7FB90-5B5F-47CC-991B-27740F91F0EE}"/>
    <dgm:cxn modelId="{17CB4D75-F2DC-4DD6-BB7E-A793816D6345}" type="presOf" srcId="{346EB8C5-EB03-4166-A64A-1CA015172BCB}" destId="{6665423C-5F1D-43DE-9CEC-2D1BCC50D4B2}" srcOrd="0" destOrd="0" presId="urn:microsoft.com/office/officeart/2005/8/layout/radial1"/>
    <dgm:cxn modelId="{35B54542-0D41-41E3-A2A6-91D4544A3073}" type="presOf" srcId="{74F2EE37-85FC-4354-8BB9-B57D2CE89314}" destId="{2DA5B8F5-EF08-48A1-88F7-B3E7C3235C19}" srcOrd="0" destOrd="0" presId="urn:microsoft.com/office/officeart/2005/8/layout/radial1"/>
    <dgm:cxn modelId="{DE6BFED4-C12E-461F-9B38-F21D7EF0FCA5}" srcId="{946DB659-2893-41FF-91A1-4163851BEC56}" destId="{A263419D-7D0D-4C18-9788-080463C228AA}" srcOrd="4" destOrd="0" parTransId="{5CB3DA2B-480F-4B08-B162-C64722173DD9}" sibTransId="{DD90ADEE-A4ED-4454-8531-DC94B0178413}"/>
    <dgm:cxn modelId="{19F6AA48-681B-4005-9DBF-E6D9E7344600}" type="presOf" srcId="{822E762E-E47C-4CBB-9475-FF13EF8E88A3}" destId="{6F8C60CF-2BE7-472D-8F35-F494AAB181B2}" srcOrd="0" destOrd="0" presId="urn:microsoft.com/office/officeart/2005/8/layout/radial1"/>
    <dgm:cxn modelId="{EC545665-6B0B-490E-A3EC-2399AC7FC89C}" type="presOf" srcId="{A263419D-7D0D-4C18-9788-080463C228AA}" destId="{1B0A481D-4938-4D7F-847B-572EFAC2857A}" srcOrd="0" destOrd="0" presId="urn:microsoft.com/office/officeart/2005/8/layout/radial1"/>
    <dgm:cxn modelId="{39E0F98F-C5A4-4BB1-B557-B6A4265D674D}" type="presOf" srcId="{822E762E-E47C-4CBB-9475-FF13EF8E88A3}" destId="{E9BDFD7A-A323-4C10-8201-8D8849E22D6C}" srcOrd="1" destOrd="0" presId="urn:microsoft.com/office/officeart/2005/8/layout/radial1"/>
    <dgm:cxn modelId="{321C66DC-55C7-4A2A-8870-A818BC5C014A}" type="presOf" srcId="{5CB3DA2B-480F-4B08-B162-C64722173DD9}" destId="{0BEE6202-D52E-40F9-8243-9991412778C9}" srcOrd="0" destOrd="0" presId="urn:microsoft.com/office/officeart/2005/8/layout/radial1"/>
    <dgm:cxn modelId="{68B2E5C6-84F9-4C30-B254-79865451A2B3}" type="presOf" srcId="{146D7DE5-1ADD-4490-BD0C-5AF8621E51A0}" destId="{598A4F99-9643-405F-952C-09A8CD0D2E43}" srcOrd="0" destOrd="0" presId="urn:microsoft.com/office/officeart/2005/8/layout/radial1"/>
    <dgm:cxn modelId="{E8251DEC-6725-48A6-B35D-76BB41F93FED}" type="presOf" srcId="{AC837F08-AA0C-49A0-8A52-74D192DA6ECA}" destId="{D3A3E4E9-1537-46DF-B12A-6743F781F61B}" srcOrd="1" destOrd="0" presId="urn:microsoft.com/office/officeart/2005/8/layout/radial1"/>
    <dgm:cxn modelId="{8B9ED2FE-0953-4769-97D5-9354F8ACA5F6}" type="presOf" srcId="{48668478-B055-44C5-98F5-3F1B5722B960}" destId="{3662535B-D22A-4FA6-8EC1-7EC11AE6E071}" srcOrd="0" destOrd="0" presId="urn:microsoft.com/office/officeart/2005/8/layout/radial1"/>
    <dgm:cxn modelId="{E6FABE06-DBAD-4B69-903A-7FDE427BFC8F}" type="presParOf" srcId="{2DA5B8F5-EF08-48A1-88F7-B3E7C3235C19}" destId="{05FF1499-429B-40F1-AA1A-760E60B1904C}" srcOrd="0" destOrd="0" presId="urn:microsoft.com/office/officeart/2005/8/layout/radial1"/>
    <dgm:cxn modelId="{0D19EFDD-A896-47E6-B4FD-70797742C380}" type="presParOf" srcId="{2DA5B8F5-EF08-48A1-88F7-B3E7C3235C19}" destId="{39018092-D22E-487E-B3DF-6C5DD1939798}" srcOrd="1" destOrd="0" presId="urn:microsoft.com/office/officeart/2005/8/layout/radial1"/>
    <dgm:cxn modelId="{0BC93029-487A-41FB-A649-726F66BEDAD9}" type="presParOf" srcId="{39018092-D22E-487E-B3DF-6C5DD1939798}" destId="{DB1E0310-E629-42B1-A631-7126338BCF57}" srcOrd="0" destOrd="0" presId="urn:microsoft.com/office/officeart/2005/8/layout/radial1"/>
    <dgm:cxn modelId="{9098218D-8E57-4B22-8485-2F1F001760AF}" type="presParOf" srcId="{2DA5B8F5-EF08-48A1-88F7-B3E7C3235C19}" destId="{07F3C704-57FD-43FF-A8EB-AA587ED97BFA}" srcOrd="2" destOrd="0" presId="urn:microsoft.com/office/officeart/2005/8/layout/radial1"/>
    <dgm:cxn modelId="{70783E85-6232-427D-94FE-E93ACF09BF96}" type="presParOf" srcId="{2DA5B8F5-EF08-48A1-88F7-B3E7C3235C19}" destId="{09B97D69-7AB8-4182-B34F-C7ED29C7F1C6}" srcOrd="3" destOrd="0" presId="urn:microsoft.com/office/officeart/2005/8/layout/radial1"/>
    <dgm:cxn modelId="{0FCB1388-E08F-4A4F-A9B2-DCB213896E11}" type="presParOf" srcId="{09B97D69-7AB8-4182-B34F-C7ED29C7F1C6}" destId="{D3A3E4E9-1537-46DF-B12A-6743F781F61B}" srcOrd="0" destOrd="0" presId="urn:microsoft.com/office/officeart/2005/8/layout/radial1"/>
    <dgm:cxn modelId="{741F295F-42D7-4285-A196-FF494D540236}" type="presParOf" srcId="{2DA5B8F5-EF08-48A1-88F7-B3E7C3235C19}" destId="{E92FC55A-5604-40D8-95EE-BF2EE66902A6}" srcOrd="4" destOrd="0" presId="urn:microsoft.com/office/officeart/2005/8/layout/radial1"/>
    <dgm:cxn modelId="{E2153B7D-F7AB-4D7C-8BFA-49B33A5E85EF}" type="presParOf" srcId="{2DA5B8F5-EF08-48A1-88F7-B3E7C3235C19}" destId="{598A4F99-9643-405F-952C-09A8CD0D2E43}" srcOrd="5" destOrd="0" presId="urn:microsoft.com/office/officeart/2005/8/layout/radial1"/>
    <dgm:cxn modelId="{B2A56DCE-EA67-437F-B6C6-29465D2DB700}" type="presParOf" srcId="{598A4F99-9643-405F-952C-09A8CD0D2E43}" destId="{ECFC7647-4578-46B5-8650-539129EE6660}" srcOrd="0" destOrd="0" presId="urn:microsoft.com/office/officeart/2005/8/layout/radial1"/>
    <dgm:cxn modelId="{0A120C9A-0B30-47E6-A7B8-55054055DD11}" type="presParOf" srcId="{2DA5B8F5-EF08-48A1-88F7-B3E7C3235C19}" destId="{208F4FD3-3532-4950-A705-EA2F2149E195}" srcOrd="6" destOrd="0" presId="urn:microsoft.com/office/officeart/2005/8/layout/radial1"/>
    <dgm:cxn modelId="{D8D5D621-9780-49E0-B34A-00E9A14C72D2}" type="presParOf" srcId="{2DA5B8F5-EF08-48A1-88F7-B3E7C3235C19}" destId="{6F8C60CF-2BE7-472D-8F35-F494AAB181B2}" srcOrd="7" destOrd="0" presId="urn:microsoft.com/office/officeart/2005/8/layout/radial1"/>
    <dgm:cxn modelId="{0DE45A89-19FA-4716-8C90-7EC53A4CB19E}" type="presParOf" srcId="{6F8C60CF-2BE7-472D-8F35-F494AAB181B2}" destId="{E9BDFD7A-A323-4C10-8201-8D8849E22D6C}" srcOrd="0" destOrd="0" presId="urn:microsoft.com/office/officeart/2005/8/layout/radial1"/>
    <dgm:cxn modelId="{22C9B3A7-B88D-498C-ACC8-0C4546A8862F}" type="presParOf" srcId="{2DA5B8F5-EF08-48A1-88F7-B3E7C3235C19}" destId="{6665423C-5F1D-43DE-9CEC-2D1BCC50D4B2}" srcOrd="8" destOrd="0" presId="urn:microsoft.com/office/officeart/2005/8/layout/radial1"/>
    <dgm:cxn modelId="{64D3B398-7335-4218-97EE-BD986C456F00}" type="presParOf" srcId="{2DA5B8F5-EF08-48A1-88F7-B3E7C3235C19}" destId="{0BEE6202-D52E-40F9-8243-9991412778C9}" srcOrd="9" destOrd="0" presId="urn:microsoft.com/office/officeart/2005/8/layout/radial1"/>
    <dgm:cxn modelId="{7662883B-2ACB-43C6-8649-14C45907FEB9}" type="presParOf" srcId="{0BEE6202-D52E-40F9-8243-9991412778C9}" destId="{A4A0588B-BFD0-46A8-A971-93738C12947B}" srcOrd="0" destOrd="0" presId="urn:microsoft.com/office/officeart/2005/8/layout/radial1"/>
    <dgm:cxn modelId="{1A98BC39-94A6-446E-B35F-40AA130FC700}" type="presParOf" srcId="{2DA5B8F5-EF08-48A1-88F7-B3E7C3235C19}" destId="{1B0A481D-4938-4D7F-847B-572EFAC2857A}" srcOrd="10" destOrd="0" presId="urn:microsoft.com/office/officeart/2005/8/layout/radial1"/>
    <dgm:cxn modelId="{00F66583-7D55-4801-91C0-F05FBA6FBDB9}" type="presParOf" srcId="{2DA5B8F5-EF08-48A1-88F7-B3E7C3235C19}" destId="{9AF5C55E-6C95-43B1-A5C6-80ADB1F7ADF8}" srcOrd="11" destOrd="0" presId="urn:microsoft.com/office/officeart/2005/8/layout/radial1"/>
    <dgm:cxn modelId="{BD450A37-F2D0-4305-91C7-FA38D4B0FCA1}" type="presParOf" srcId="{9AF5C55E-6C95-43B1-A5C6-80ADB1F7ADF8}" destId="{33762962-39F6-46A6-9F1D-F4DFEAC820EB}" srcOrd="0" destOrd="0" presId="urn:microsoft.com/office/officeart/2005/8/layout/radial1"/>
    <dgm:cxn modelId="{319390C8-28FE-43FA-90B6-B5018D6F43ED}" type="presParOf" srcId="{2DA5B8F5-EF08-48A1-88F7-B3E7C3235C19}" destId="{3662535B-D22A-4FA6-8EC1-7EC11AE6E071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3316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5" y="0"/>
            <a:ext cx="2918830" cy="493316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r">
              <a:defRPr sz="1200"/>
            </a:lvl1pPr>
          </a:lstStyle>
          <a:p>
            <a:fld id="{8708BB6A-AD5E-4E34-898D-E66175C33796}" type="datetimeFigureOut">
              <a:rPr lang="en-IE" smtClean="0"/>
              <a:pPr/>
              <a:t>08/03/2016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71286"/>
            <a:ext cx="2918830" cy="493316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5" y="9371286"/>
            <a:ext cx="2918830" cy="493316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r">
              <a:defRPr sz="1200"/>
            </a:lvl1pPr>
          </a:lstStyle>
          <a:p>
            <a:fld id="{128FF48F-CF24-4375-97A0-7519AE2D2F2B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238629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3316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0" cy="493316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r">
              <a:defRPr sz="1200"/>
            </a:lvl1pPr>
          </a:lstStyle>
          <a:p>
            <a:fld id="{4E17CB3B-0DAD-4687-A0CA-E50FB3DEAE38}" type="datetimeFigureOut">
              <a:rPr lang="en-IE" smtClean="0"/>
              <a:pPr/>
              <a:t>08/03/2016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54" tIns="45377" rIns="90754" bIns="45377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vert="horz" lIns="90754" tIns="45377" rIns="90754" bIns="4537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1286"/>
            <a:ext cx="2918830" cy="493316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5" y="9371286"/>
            <a:ext cx="2918830" cy="493316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r">
              <a:defRPr sz="1200"/>
            </a:lvl1pPr>
          </a:lstStyle>
          <a:p>
            <a:fld id="{EF49165D-B8DD-4198-9F06-9552BBC755DA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67836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5.xml"/><Relationship Id="rId2" Type="http://schemas.openxmlformats.org/officeDocument/2006/relationships/notesMaster" Target="../notesMasters/notesMaster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8.wmf"/><Relationship Id="rId4" Type="http://schemas.openxmlformats.org/officeDocument/2006/relationships/oleObject" Target="../embeddings/oleObject1.bin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1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6475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10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40020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11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61667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12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98452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13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4624521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Need to understand</a:t>
            </a:r>
            <a:r>
              <a:rPr lang="en-IE" baseline="0" dirty="0" smtClean="0"/>
              <a:t> 3</a:t>
            </a:r>
            <a:r>
              <a:rPr lang="en-IE" baseline="30000" dirty="0" smtClean="0"/>
              <a:t>rd</a:t>
            </a:r>
            <a:r>
              <a:rPr lang="en-IE" baseline="0" dirty="0" smtClean="0"/>
              <a:t> level to make informed LC subject choices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14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9045567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E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B47E8B3-5497-4855-9F34-AA597726D805}" type="slidenum">
              <a:rPr lang="en-IE" smtClean="0"/>
              <a:pPr/>
              <a:t>15</a:t>
            </a:fld>
            <a:endParaRPr lang="en-I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IE" dirty="0">
              <a:latin typeface="Comic Sans MS" pitchFamily="66" charset="0"/>
            </a:endParaRPr>
          </a:p>
          <a:p>
            <a:endParaRPr lang="en-IE" dirty="0">
              <a:latin typeface="Comic Sans MS" pitchFamily="66" charset="0"/>
            </a:endParaRP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16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68453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17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307157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18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463455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19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70658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2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641168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20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146788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Need to understand</a:t>
            </a:r>
            <a:r>
              <a:rPr lang="en-IE" baseline="0" dirty="0" smtClean="0"/>
              <a:t> 3</a:t>
            </a:r>
            <a:r>
              <a:rPr lang="en-IE" baseline="30000" dirty="0" smtClean="0"/>
              <a:t>rd</a:t>
            </a:r>
            <a:r>
              <a:rPr lang="en-IE" baseline="0" dirty="0" smtClean="0"/>
              <a:t> level to make informed LC subject choices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21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9045567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22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481900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23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497053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24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016090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25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112991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26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434400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Business</a:t>
            </a:r>
          </a:p>
          <a:p>
            <a:r>
              <a:rPr lang="en-IE" dirty="0" smtClean="0"/>
              <a:t>Science</a:t>
            </a:r>
            <a:r>
              <a:rPr lang="en-IE" baseline="0" dirty="0" smtClean="0"/>
              <a:t> Entry requirements only one subject but two very useful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27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067912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E" dirty="0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B21EAE0-C0F4-41D7-8DC5-71DCB93252D7}" type="slidenum">
              <a:rPr lang="en-IE" smtClean="0"/>
              <a:pPr/>
              <a:t>28</a:t>
            </a:fld>
            <a:endParaRPr lang="en-IE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E" dirty="0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1A5459-0FB7-44EB-A5A9-89CF27A490BA}" type="slidenum">
              <a:rPr lang="en-IE" smtClean="0"/>
              <a:pPr/>
              <a:t>29</a:t>
            </a:fld>
            <a:endParaRPr lang="en-IE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3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030020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30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000131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E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91A35BF-3492-4D0F-A1D0-44E6A39EAA0F}" type="slidenum">
              <a:rPr lang="en-IE" smtClean="0"/>
              <a:pPr/>
              <a:t>31</a:t>
            </a:fld>
            <a:endParaRPr lang="en-IE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32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438580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E" dirty="0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6FB911-945E-4B88-BE1A-C957AEDE62F8}" type="slidenum">
              <a:rPr lang="en-IE" smtClean="0"/>
              <a:pPr/>
              <a:t>33</a:t>
            </a:fld>
            <a:endParaRPr lang="en-IE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34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923172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RCSI</a:t>
            </a:r>
            <a:r>
              <a:rPr lang="en-IE" baseline="0" dirty="0" smtClean="0"/>
              <a:t>  </a:t>
            </a:r>
            <a:r>
              <a:rPr lang="en-IE" baseline="0" dirty="0" err="1" smtClean="0"/>
              <a:t>physio</a:t>
            </a:r>
            <a:r>
              <a:rPr lang="en-IE" baseline="0" dirty="0" smtClean="0"/>
              <a:t> and pharmacy: HB3 ph.ch.bi.ph/</a:t>
            </a:r>
            <a:r>
              <a:rPr lang="en-IE" baseline="0" dirty="0" err="1" smtClean="0"/>
              <a:t>ch</a:t>
            </a:r>
            <a:r>
              <a:rPr lang="en-IE" baseline="0" dirty="0" smtClean="0"/>
              <a:t> or ma</a:t>
            </a:r>
          </a:p>
          <a:p>
            <a:r>
              <a:rPr lang="en-IE" baseline="0" dirty="0" smtClean="0"/>
              <a:t>Med: 5 </a:t>
            </a:r>
            <a:r>
              <a:rPr lang="en-IE" baseline="0" dirty="0" err="1" smtClean="0"/>
              <a:t>yrs</a:t>
            </a:r>
            <a:r>
              <a:rPr lang="en-IE" baseline="0" dirty="0" smtClean="0"/>
              <a:t> = hb3 </a:t>
            </a:r>
            <a:r>
              <a:rPr lang="en-IE" baseline="0" dirty="0" err="1" smtClean="0"/>
              <a:t>ch</a:t>
            </a:r>
            <a:r>
              <a:rPr lang="en-IE" baseline="0" dirty="0" smtClean="0"/>
              <a:t>+ </a:t>
            </a:r>
            <a:r>
              <a:rPr lang="en-IE" baseline="0" dirty="0" err="1" smtClean="0"/>
              <a:t>ph</a:t>
            </a:r>
            <a:r>
              <a:rPr lang="en-IE" baseline="0" dirty="0" smtClean="0"/>
              <a:t> or bi</a:t>
            </a:r>
          </a:p>
          <a:p>
            <a:r>
              <a:rPr lang="en-IE" baseline="0" dirty="0" smtClean="0"/>
              <a:t>6 </a:t>
            </a:r>
            <a:r>
              <a:rPr lang="en-IE" baseline="0" dirty="0" err="1" smtClean="0"/>
              <a:t>yrs</a:t>
            </a:r>
            <a:r>
              <a:rPr lang="en-IE" baseline="0" dirty="0" smtClean="0"/>
              <a:t> od3 one science</a:t>
            </a:r>
          </a:p>
          <a:p>
            <a:r>
              <a:rPr lang="en-IE" baseline="0" dirty="0" smtClean="0"/>
              <a:t>UCD medicine one science</a:t>
            </a:r>
          </a:p>
          <a:p>
            <a:r>
              <a:rPr lang="en-IE" baseline="0" dirty="0" err="1" smtClean="0"/>
              <a:t>Tcd</a:t>
            </a:r>
            <a:endParaRPr lang="en-IE" baseline="0" dirty="0" smtClean="0"/>
          </a:p>
          <a:p>
            <a:r>
              <a:rPr lang="en-IE" baseline="0" dirty="0" smtClean="0"/>
              <a:t>2hc for science. Pharmacy hc3 </a:t>
            </a:r>
            <a:r>
              <a:rPr lang="en-IE" baseline="0" dirty="0" err="1" smtClean="0"/>
              <a:t>ch</a:t>
            </a:r>
            <a:r>
              <a:rPr lang="en-IE" baseline="0" dirty="0" smtClean="0"/>
              <a:t> + 1hc other </a:t>
            </a:r>
            <a:r>
              <a:rPr lang="en-IE" baseline="0" dirty="0" err="1" smtClean="0"/>
              <a:t>sc</a:t>
            </a:r>
            <a:endParaRPr lang="en-IE" baseline="0" dirty="0" smtClean="0"/>
          </a:p>
          <a:p>
            <a:r>
              <a:rPr lang="en-IE" baseline="0" dirty="0" err="1" smtClean="0"/>
              <a:t>Physio</a:t>
            </a:r>
            <a:r>
              <a:rPr lang="en-IE" baseline="0" dirty="0" smtClean="0"/>
              <a:t> 2hc</a:t>
            </a:r>
          </a:p>
          <a:p>
            <a:r>
              <a:rPr lang="en-IE" baseline="0" dirty="0" smtClean="0"/>
              <a:t>Rad </a:t>
            </a:r>
            <a:r>
              <a:rPr lang="en-IE" baseline="0" dirty="0" err="1" smtClean="0"/>
              <a:t>th</a:t>
            </a:r>
            <a:r>
              <a:rPr lang="en-IE" baseline="0" dirty="0" smtClean="0"/>
              <a:t> /</a:t>
            </a:r>
            <a:r>
              <a:rPr lang="en-IE" baseline="0" dirty="0" err="1" smtClean="0"/>
              <a:t>ot</a:t>
            </a:r>
            <a:r>
              <a:rPr lang="en-IE" baseline="0" dirty="0" smtClean="0"/>
              <a:t>/ 1hc</a:t>
            </a:r>
          </a:p>
          <a:p>
            <a:r>
              <a:rPr lang="en-IE" baseline="0" dirty="0" smtClean="0"/>
              <a:t>Pharmacy: 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35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204620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E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C89C923-334F-40A9-A539-569F91B6BD33}" type="slidenum">
              <a:rPr lang="en-IE" smtClean="0"/>
              <a:pPr/>
              <a:t>36</a:t>
            </a:fld>
            <a:endParaRPr lang="en-IE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37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935780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E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32ADB18-94A1-4CE2-8C1A-F7B8F7458550}" type="slidenum">
              <a:rPr lang="en-IE" smtClean="0"/>
              <a:pPr/>
              <a:t>38</a:t>
            </a:fld>
            <a:endParaRPr lang="en-IE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E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89FDAC2-E99E-4703-8164-DFF83C5E52C9}" type="slidenum">
              <a:rPr lang="en-IE" smtClean="0"/>
              <a:pPr/>
              <a:t>39</a:t>
            </a:fld>
            <a:endParaRPr lang="en-I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4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516287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37378" indent="-283607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34428" indent="-226886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88199" indent="-226886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41970" indent="-226886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95741" indent="-2268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49512" indent="-2268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03283" indent="-2268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57054" indent="-2268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09869BD5-4BB3-4B5B-BA7E-096D2BC2D4B4}" type="slidenum">
              <a:rPr lang="en-US" smtClean="0">
                <a:latin typeface="Arial" charset="0"/>
              </a:rPr>
              <a:pPr eaLnBrk="1" hangingPunct="1"/>
              <a:t>40</a:t>
            </a:fld>
            <a:endParaRPr lang="en-US" smtClean="0">
              <a:latin typeface="Arial" charset="0"/>
            </a:endParaRPr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15375" y="9371286"/>
            <a:ext cx="2918830" cy="49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54" tIns="45377" rIns="90754" bIns="45377" anchor="b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/>
            <a:fld id="{CA6FBBA1-5819-46F9-9EEC-0BC0758A9BD2}" type="slidenum">
              <a:rPr lang="en-GB" sz="1200">
                <a:latin typeface="Arial" charset="0"/>
              </a:rPr>
              <a:pPr algn="r" eaLnBrk="1" hangingPunct="1"/>
              <a:t>40</a:t>
            </a:fld>
            <a:endParaRPr lang="en-GB" sz="1200">
              <a:latin typeface="Arial" charset="0"/>
            </a:endParaRPr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41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263139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42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178414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43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93607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44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49524634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45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881121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46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9367384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47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70254156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48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7307551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49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721520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5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78175527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50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468068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51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0065362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52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2064900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E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4FEA9A5-3F40-4DBF-B1A7-36CFC182382C}" type="slidenum">
              <a:rPr lang="en-IE" smtClean="0"/>
              <a:pPr/>
              <a:t>53</a:t>
            </a:fld>
            <a:endParaRPr lang="en-IE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54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0973768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55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7914002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56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9215661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57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8126576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58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2747880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59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39659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6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77273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60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1554442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7378" indent="-28360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4428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8199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41970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5741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9512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3283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57054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24DBA27-0E16-400E-AFA0-FE9A05502C7B}" type="slidenum">
              <a:rPr lang="en-GB" sz="1200">
                <a:solidFill>
                  <a:prstClr val="black"/>
                </a:solidFill>
              </a:rPr>
              <a:pPr eaLnBrk="1" hangingPunct="1"/>
              <a:t>61</a:t>
            </a:fld>
            <a:endParaRPr lang="en-GB" sz="1200">
              <a:solidFill>
                <a:prstClr val="black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7378" indent="-28360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4428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8199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41970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5741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9512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3283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57054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2153A1D-BDDE-49F6-92E3-88DD894AC28F}" type="slidenum">
              <a:rPr lang="en-GB" sz="1200">
                <a:solidFill>
                  <a:prstClr val="black"/>
                </a:solidFill>
              </a:rPr>
              <a:pPr eaLnBrk="1" hangingPunct="1"/>
              <a:t>62</a:t>
            </a:fld>
            <a:endParaRPr lang="en-GB" sz="1200">
              <a:solidFill>
                <a:prstClr val="black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7378" indent="-28360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4428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8199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41970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5741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9512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3283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57054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A2A7F10-C801-4F02-9D62-8663D13A339B}" type="slidenum">
              <a:rPr lang="en-GB" sz="1200">
                <a:solidFill>
                  <a:prstClr val="black"/>
                </a:solidFill>
              </a:rPr>
              <a:pPr eaLnBrk="1" hangingPunct="1"/>
              <a:t>63</a:t>
            </a:fld>
            <a:endParaRPr lang="en-GB" sz="1200">
              <a:solidFill>
                <a:prstClr val="black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7378" indent="-28360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4428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8199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41970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5741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9512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3283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57054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0FDC6C-6461-4A70-8523-4DAFF3D269EB}" type="slidenum">
              <a:rPr lang="en-GB" sz="1200">
                <a:solidFill>
                  <a:prstClr val="black"/>
                </a:solidFill>
              </a:rPr>
              <a:pPr eaLnBrk="1" hangingPunct="1"/>
              <a:t>64</a:t>
            </a:fld>
            <a:endParaRPr lang="en-GB" sz="1200">
              <a:solidFill>
                <a:prstClr val="black"/>
              </a:solidFill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7378" indent="-28360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4428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8199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41970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5741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9512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3283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57054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0D18920-3A2A-4DC2-AE70-1D628DE6EDAF}" type="slidenum">
              <a:rPr lang="en-GB" sz="1200">
                <a:solidFill>
                  <a:prstClr val="black"/>
                </a:solidFill>
              </a:rPr>
              <a:pPr eaLnBrk="1" hangingPunct="1"/>
              <a:t>65</a:t>
            </a:fld>
            <a:endParaRPr lang="en-GB" sz="1200">
              <a:solidFill>
                <a:prstClr val="black"/>
              </a:solidFill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7378" indent="-28360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4428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8199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41970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5741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9512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3283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57054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4E05105-7A23-45DB-929F-EC8F6BBFDFE0}" type="slidenum">
              <a:rPr lang="en-GB" sz="1200">
                <a:solidFill>
                  <a:prstClr val="black"/>
                </a:solidFill>
              </a:rPr>
              <a:pPr eaLnBrk="1" hangingPunct="1"/>
              <a:t>66</a:t>
            </a:fld>
            <a:endParaRPr lang="en-GB" sz="1200">
              <a:solidFill>
                <a:prstClr val="black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7378" indent="-28360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4428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8199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41970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5741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9512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3283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57054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09551C3-C340-4DBD-8E39-2B3D799874CF}" type="slidenum">
              <a:rPr lang="en-GB" sz="1200">
                <a:solidFill>
                  <a:prstClr val="black"/>
                </a:solidFill>
              </a:rPr>
              <a:pPr eaLnBrk="1" hangingPunct="1"/>
              <a:t>67</a:t>
            </a:fld>
            <a:endParaRPr lang="en-GB" sz="1200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7378" indent="-28360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4428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8199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41970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5741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9512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3283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57054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922A04D-A514-4B57-BF89-95FEA4DE63CD}" type="slidenum">
              <a:rPr lang="en-GB" sz="1200">
                <a:solidFill>
                  <a:prstClr val="black"/>
                </a:solidFill>
              </a:rPr>
              <a:pPr eaLnBrk="1" hangingPunct="1"/>
              <a:t>68</a:t>
            </a:fld>
            <a:endParaRPr lang="en-GB" sz="1200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IE" smtClean="0"/>
              <a:t>Attitudes/ skills/ knowledge</a:t>
            </a:r>
          </a:p>
          <a:p>
            <a:pPr eaLnBrk="1" hangingPunct="1"/>
            <a:r>
              <a:rPr lang="en-IE" smtClean="0"/>
              <a:t>Process nt product</a:t>
            </a:r>
          </a:p>
          <a:p>
            <a:pPr eaLnBrk="1" hangingPunct="1"/>
            <a:r>
              <a:rPr lang="en-IE" smtClean="0"/>
              <a:t>3 Ts – thinking/ teamwork/ technology</a:t>
            </a:r>
            <a:endParaRPr lang="en-GB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7378" indent="-28360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4428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8199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41970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5741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9512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3283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57054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60F0447-5C17-45F9-860E-74FAB3286308}" type="slidenum">
              <a:rPr lang="en-GB" sz="1200">
                <a:solidFill>
                  <a:prstClr val="black"/>
                </a:solidFill>
              </a:rPr>
              <a:pPr eaLnBrk="1" hangingPunct="1"/>
              <a:t>69</a:t>
            </a:fld>
            <a:endParaRPr lang="en-GB" sz="1200">
              <a:solidFill>
                <a:prstClr val="black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E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278781-3C3D-4EC8-AD9A-964C51921254}" type="slidenum">
              <a:rPr lang="en-IE" smtClean="0"/>
              <a:pPr/>
              <a:t>7</a:t>
            </a:fld>
            <a:endParaRPr lang="en-IE" dirty="0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7378" indent="-28360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4428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8199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41970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5741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9512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3283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57054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B449988-27F4-4637-AD73-74C26E65A035}" type="slidenum">
              <a:rPr lang="en-GB" sz="1200">
                <a:solidFill>
                  <a:prstClr val="black"/>
                </a:solidFill>
              </a:rPr>
              <a:pPr eaLnBrk="1" hangingPunct="1"/>
              <a:t>70</a:t>
            </a:fld>
            <a:endParaRPr lang="en-GB" sz="1200">
              <a:solidFill>
                <a:prstClr val="black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71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4766371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72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7658461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73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93456845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7378" indent="-28360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4428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8199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41970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5741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9512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3283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57054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95B06A7-C961-4E35-9DC0-ACAEB4A22453}" type="slidenum">
              <a:rPr lang="en-GB" sz="1200">
                <a:solidFill>
                  <a:prstClr val="black"/>
                </a:solidFill>
              </a:rPr>
              <a:pPr eaLnBrk="1" hangingPunct="1"/>
              <a:t>74</a:t>
            </a:fld>
            <a:endParaRPr lang="en-GB" sz="1200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7378" indent="-28360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4428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8199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41970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5741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9512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3283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57054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FBD575E-D706-4D91-BFC5-8582DA6F1D61}" type="slidenum">
              <a:rPr lang="en-GB" sz="1200">
                <a:solidFill>
                  <a:prstClr val="black"/>
                </a:solidFill>
              </a:rPr>
              <a:pPr eaLnBrk="1" hangingPunct="1"/>
              <a:t>75</a:t>
            </a:fld>
            <a:endParaRPr lang="en-GB" sz="1200">
              <a:solidFill>
                <a:prstClr val="black"/>
              </a:solidFill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IE" smtClean="0"/>
              <a:t>Learning pyramid</a:t>
            </a:r>
          </a:p>
          <a:p>
            <a:pPr eaLnBrk="1" hangingPunct="1"/>
            <a:r>
              <a:rPr lang="en-IE" smtClean="0"/>
              <a:t>This list is not comprehensive</a:t>
            </a:r>
          </a:p>
          <a:p>
            <a:pPr eaLnBrk="1" hangingPunct="1"/>
            <a:r>
              <a:rPr lang="en-IE" smtClean="0"/>
              <a:t>This is the aspiration! – actually is happening in classrooms though- and the re is a spill-over into other classes</a:t>
            </a:r>
          </a:p>
          <a:p>
            <a:pPr eaLnBrk="1" hangingPunct="1"/>
            <a:endParaRPr lang="en-GB" smtClean="0"/>
          </a:p>
        </p:txBody>
      </p:sp>
      <p:graphicFrame>
        <p:nvGraphicFramePr>
          <p:cNvPr id="43013" name="Object 4"/>
          <p:cNvGraphicFramePr>
            <a:graphicFrameLocks noChangeAspect="1"/>
          </p:cNvGraphicFramePr>
          <p:nvPr/>
        </p:nvGraphicFramePr>
        <p:xfrm>
          <a:off x="1122364" y="5837239"/>
          <a:ext cx="4491037" cy="361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Slide" r:id="rId4" imgW="4572000" imgH="3429000" progId="PowerPoint.Slide.8">
                  <p:embed/>
                </p:oleObj>
              </mc:Choice>
              <mc:Fallback>
                <p:oleObj name="Slide" r:id="rId4" imgW="4572000" imgH="342900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2364" y="5837239"/>
                        <a:ext cx="4491037" cy="3617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7378" indent="-28360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4428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8199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41970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5741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9512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3283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57054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FACEF7B-D6A3-4087-B77C-530852211287}" type="slidenum">
              <a:rPr lang="en-GB" sz="1200">
                <a:solidFill>
                  <a:prstClr val="black"/>
                </a:solidFill>
              </a:rPr>
              <a:pPr eaLnBrk="1" hangingPunct="1"/>
              <a:t>76</a:t>
            </a:fld>
            <a:endParaRPr lang="en-GB" sz="1200">
              <a:solidFill>
                <a:prstClr val="black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7378" indent="-28360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4428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8199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41970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5741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9512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3283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57054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8AC1D20-18AC-4176-A10C-F276C473C7DA}" type="slidenum">
              <a:rPr lang="en-GB" sz="1200">
                <a:solidFill>
                  <a:prstClr val="black"/>
                </a:solidFill>
              </a:rPr>
              <a:pPr eaLnBrk="1" hangingPunct="1"/>
              <a:t>77</a:t>
            </a:fld>
            <a:endParaRPr lang="en-GB" sz="1200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7378" indent="-28360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4428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8199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41970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5741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9512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3283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57054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C1DC0A-685F-4941-8136-4A3616FBC5B4}" type="slidenum">
              <a:rPr lang="en-GB" sz="1200">
                <a:solidFill>
                  <a:prstClr val="black"/>
                </a:solidFill>
              </a:rPr>
              <a:pPr eaLnBrk="1" hangingPunct="1"/>
              <a:t>78</a:t>
            </a:fld>
            <a:endParaRPr lang="en-GB" sz="1200">
              <a:solidFill>
                <a:prstClr val="black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79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45827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8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9565235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7378" indent="-28360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4428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8199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41970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5741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9512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3283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57054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043D5A6-CA37-46F8-840A-AA87045156B9}" type="slidenum">
              <a:rPr lang="en-GB" sz="1200">
                <a:solidFill>
                  <a:prstClr val="black"/>
                </a:solidFill>
              </a:rPr>
              <a:pPr eaLnBrk="1" hangingPunct="1"/>
              <a:t>80</a:t>
            </a:fld>
            <a:endParaRPr lang="en-GB" sz="1200">
              <a:solidFill>
                <a:prstClr val="black"/>
              </a:solidFill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7378" indent="-28360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4428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8199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41970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5741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9512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3283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57054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46E6270-58F1-4F64-9604-4D15CB8A938E}" type="slidenum">
              <a:rPr lang="en-GB" sz="1200">
                <a:solidFill>
                  <a:prstClr val="black"/>
                </a:solidFill>
              </a:rPr>
              <a:pPr eaLnBrk="1" hangingPunct="1"/>
              <a:t>81</a:t>
            </a:fld>
            <a:endParaRPr lang="en-GB" sz="1200">
              <a:solidFill>
                <a:prstClr val="black"/>
              </a:solidFill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7378" indent="-28360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4428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8199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41970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5741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9512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3283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57054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D36D073-D544-40D0-9DF2-6B5CBD836A79}" type="slidenum">
              <a:rPr lang="en-GB" sz="1200">
                <a:solidFill>
                  <a:prstClr val="black"/>
                </a:solidFill>
              </a:rPr>
              <a:pPr eaLnBrk="1" hangingPunct="1"/>
              <a:t>82</a:t>
            </a:fld>
            <a:endParaRPr lang="en-GB" sz="1200">
              <a:solidFill>
                <a:prstClr val="black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7378" indent="-28360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4428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8199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41970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5741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9512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3283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57054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756836A-1875-4830-BB0A-7FEEA4BD04CA}" type="slidenum">
              <a:rPr lang="en-GB" sz="1200">
                <a:solidFill>
                  <a:prstClr val="black"/>
                </a:solidFill>
              </a:rPr>
              <a:pPr eaLnBrk="1" hangingPunct="1"/>
              <a:t>83</a:t>
            </a:fld>
            <a:endParaRPr lang="en-GB" sz="1200">
              <a:solidFill>
                <a:prstClr val="black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7378" indent="-28360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4428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8199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41970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5741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9512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3283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57054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1E9D5D2-54DE-484C-A8DB-AE323BD9302C}" type="slidenum">
              <a:rPr lang="en-GB" sz="1200">
                <a:solidFill>
                  <a:prstClr val="black"/>
                </a:solidFill>
              </a:rPr>
              <a:pPr eaLnBrk="1" hangingPunct="1"/>
              <a:t>84</a:t>
            </a:fld>
            <a:endParaRPr lang="en-GB" sz="1200">
              <a:solidFill>
                <a:prstClr val="black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7378" indent="-28360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4428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8199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41970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5741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9512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3283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57054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F5C402F-D572-4069-8D73-A4435E2A77E3}" type="slidenum">
              <a:rPr lang="en-GB" sz="1200">
                <a:solidFill>
                  <a:prstClr val="black"/>
                </a:solidFill>
              </a:rPr>
              <a:pPr eaLnBrk="1" hangingPunct="1"/>
              <a:t>85</a:t>
            </a:fld>
            <a:endParaRPr lang="en-GB" sz="1200">
              <a:solidFill>
                <a:prstClr val="black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7378" indent="-28360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4428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8199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41970" indent="-22688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5741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9512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3283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57054" indent="-2268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3D2561F-2713-4ADD-83F0-13BE46C7CE8F}" type="slidenum">
              <a:rPr lang="en-GB" sz="1200">
                <a:solidFill>
                  <a:prstClr val="black"/>
                </a:solidFill>
              </a:rPr>
              <a:pPr eaLnBrk="1" hangingPunct="1"/>
              <a:t>86</a:t>
            </a:fld>
            <a:endParaRPr lang="en-GB" sz="1200">
              <a:solidFill>
                <a:prstClr val="black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87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8248000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88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82585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165D-B8DD-4198-9F06-9552BBC755DA}" type="slidenum">
              <a:rPr lang="en-IE" smtClean="0"/>
              <a:pPr/>
              <a:t>9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71237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00E95-F12A-472B-9B3D-5A3007552F90}" type="datetimeFigureOut">
              <a:rPr lang="en-US" smtClean="0">
                <a:solidFill>
                  <a:srgbClr val="FFCC00"/>
                </a:solidFill>
              </a:rPr>
              <a:pPr/>
              <a:t>3/8/2016</a:t>
            </a:fld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0BD9E51-0EB5-4AEA-B3A7-EDA575C9AA81}" type="slidenum">
              <a:rPr lang="en-US" smtClean="0">
                <a:solidFill>
                  <a:srgbClr val="FFCC00"/>
                </a:solidFill>
              </a:rPr>
              <a:pPr/>
              <a:t>‹#›</a:t>
            </a:fld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7C1B5-4A28-4B4D-8758-2CA8F0D87356}" type="datetimeFigureOut">
              <a:rPr lang="en-US" smtClean="0">
                <a:solidFill>
                  <a:srgbClr val="FFCC00"/>
                </a:solidFill>
              </a:rPr>
              <a:pPr/>
              <a:t>3/8/2016</a:t>
            </a:fld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FF254-E6F2-4CB4-9F1A-E53D2E7EBF12}" type="slidenum">
              <a:rPr lang="en-US" smtClean="0">
                <a:solidFill>
                  <a:srgbClr val="FFCC00"/>
                </a:solidFill>
              </a:rPr>
              <a:pPr/>
              <a:t>‹#›</a:t>
            </a:fld>
            <a:endParaRPr lang="en-US" dirty="0">
              <a:solidFill>
                <a:srgbClr val="FFCC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69A5B9F2-4CDD-4E48-ACD2-777F878DD308}" type="slidenum">
              <a:rPr lang="en-US" smtClean="0">
                <a:solidFill>
                  <a:srgbClr val="FFCC00"/>
                </a:solidFill>
              </a:rPr>
              <a:pPr/>
              <a:t>‹#›</a:t>
            </a:fld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7D7FB-B903-4956-810E-BB55CD905A1F}" type="datetimeFigureOut">
              <a:rPr lang="en-US" smtClean="0">
                <a:solidFill>
                  <a:srgbClr val="FFCC00"/>
                </a:solidFill>
              </a:rPr>
              <a:pPr/>
              <a:t>3/8/2016</a:t>
            </a:fld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9050" y="1109663"/>
            <a:ext cx="9156700" cy="757237"/>
            <a:chOff x="0" y="0"/>
            <a:chExt cx="5768" cy="477"/>
          </a:xfrm>
        </p:grpSpPr>
        <p:sp>
          <p:nvSpPr>
            <p:cNvPr id="5" name="Freeform 3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>
                <a:gd name="T0" fmla="*/ 0 w 5763"/>
                <a:gd name="T1" fmla="*/ 450 h 477"/>
                <a:gd name="T2" fmla="*/ 3 w 5763"/>
                <a:gd name="T3" fmla="*/ 0 h 477"/>
                <a:gd name="T4" fmla="*/ 5763 w 5763"/>
                <a:gd name="T5" fmla="*/ 0 h 477"/>
                <a:gd name="T6" fmla="*/ 5763 w 5763"/>
                <a:gd name="T7" fmla="*/ 465 h 477"/>
                <a:gd name="T8" fmla="*/ 4821 w 5763"/>
                <a:gd name="T9" fmla="*/ 477 h 477"/>
                <a:gd name="T10" fmla="*/ 4326 w 5763"/>
                <a:gd name="T11" fmla="*/ 447 h 477"/>
                <a:gd name="T12" fmla="*/ 3783 w 5763"/>
                <a:gd name="T13" fmla="*/ 465 h 477"/>
                <a:gd name="T14" fmla="*/ 3417 w 5763"/>
                <a:gd name="T15" fmla="*/ 456 h 477"/>
                <a:gd name="T16" fmla="*/ 2973 w 5763"/>
                <a:gd name="T17" fmla="*/ 459 h 477"/>
                <a:gd name="T18" fmla="*/ 2451 w 5763"/>
                <a:gd name="T19" fmla="*/ 453 h 477"/>
                <a:gd name="T20" fmla="*/ 2289 w 5763"/>
                <a:gd name="T21" fmla="*/ 441 h 477"/>
                <a:gd name="T22" fmla="*/ 2010 w 5763"/>
                <a:gd name="T23" fmla="*/ 453 h 477"/>
                <a:gd name="T24" fmla="*/ 1827 w 5763"/>
                <a:gd name="T25" fmla="*/ 450 h 477"/>
                <a:gd name="T26" fmla="*/ 1215 w 5763"/>
                <a:gd name="T27" fmla="*/ 465 h 477"/>
                <a:gd name="T28" fmla="*/ 660 w 5763"/>
                <a:gd name="T29" fmla="*/ 456 h 477"/>
                <a:gd name="T30" fmla="*/ 0 w 5763"/>
                <a:gd name="T31" fmla="*/ 450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E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>
                <a:gd name="T0" fmla="*/ 8 w 256"/>
                <a:gd name="T1" fmla="*/ 190 h 253"/>
                <a:gd name="T2" fmla="*/ 71 w 256"/>
                <a:gd name="T3" fmla="*/ 115 h 253"/>
                <a:gd name="T4" fmla="*/ 203 w 256"/>
                <a:gd name="T5" fmla="*/ 16 h 253"/>
                <a:gd name="T6" fmla="*/ 251 w 256"/>
                <a:gd name="T7" fmla="*/ 19 h 253"/>
                <a:gd name="T8" fmla="*/ 236 w 256"/>
                <a:gd name="T9" fmla="*/ 46 h 253"/>
                <a:gd name="T10" fmla="*/ 176 w 256"/>
                <a:gd name="T11" fmla="*/ 82 h 253"/>
                <a:gd name="T12" fmla="*/ 92 w 256"/>
                <a:gd name="T13" fmla="*/ 154 h 253"/>
                <a:gd name="T14" fmla="*/ 23 w 256"/>
                <a:gd name="T15" fmla="*/ 247 h 253"/>
                <a:gd name="T16" fmla="*/ 8 w 256"/>
                <a:gd name="T17" fmla="*/ 190 h 2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E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>
                <a:gd name="T0" fmla="*/ 0 w 708"/>
                <a:gd name="T1" fmla="*/ 432 h 459"/>
                <a:gd name="T2" fmla="*/ 0 w 708"/>
                <a:gd name="T3" fmla="*/ 453 h 459"/>
                <a:gd name="T4" fmla="*/ 72 w 708"/>
                <a:gd name="T5" fmla="*/ 324 h 459"/>
                <a:gd name="T6" fmla="*/ 198 w 708"/>
                <a:gd name="T7" fmla="*/ 201 h 459"/>
                <a:gd name="T8" fmla="*/ 366 w 708"/>
                <a:gd name="T9" fmla="*/ 102 h 459"/>
                <a:gd name="T10" fmla="*/ 531 w 708"/>
                <a:gd name="T11" fmla="*/ 36 h 459"/>
                <a:gd name="T12" fmla="*/ 609 w 708"/>
                <a:gd name="T13" fmla="*/ 0 h 459"/>
                <a:gd name="T14" fmla="*/ 708 w 708"/>
                <a:gd name="T15" fmla="*/ 3 h 459"/>
                <a:gd name="T16" fmla="*/ 591 w 708"/>
                <a:gd name="T17" fmla="*/ 66 h 459"/>
                <a:gd name="T18" fmla="*/ 417 w 708"/>
                <a:gd name="T19" fmla="*/ 126 h 459"/>
                <a:gd name="T20" fmla="*/ 237 w 708"/>
                <a:gd name="T21" fmla="*/ 231 h 459"/>
                <a:gd name="T22" fmla="*/ 117 w 708"/>
                <a:gd name="T23" fmla="*/ 345 h 459"/>
                <a:gd name="T24" fmla="*/ 51 w 708"/>
                <a:gd name="T25" fmla="*/ 459 h 459"/>
                <a:gd name="T26" fmla="*/ 0 w 708"/>
                <a:gd name="T27" fmla="*/ 453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IE" sz="2400" dirty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>
                <a:gd name="T0" fmla="*/ 21 w 251"/>
                <a:gd name="T1" fmla="*/ 163 h 194"/>
                <a:gd name="T2" fmla="*/ 9 w 251"/>
                <a:gd name="T3" fmla="*/ 184 h 194"/>
                <a:gd name="T4" fmla="*/ 75 w 251"/>
                <a:gd name="T5" fmla="*/ 103 h 194"/>
                <a:gd name="T6" fmla="*/ 165 w 251"/>
                <a:gd name="T7" fmla="*/ 28 h 194"/>
                <a:gd name="T8" fmla="*/ 207 w 251"/>
                <a:gd name="T9" fmla="*/ 7 h 194"/>
                <a:gd name="T10" fmla="*/ 246 w 251"/>
                <a:gd name="T11" fmla="*/ 4 h 194"/>
                <a:gd name="T12" fmla="*/ 237 w 251"/>
                <a:gd name="T13" fmla="*/ 34 h 194"/>
                <a:gd name="T14" fmla="*/ 183 w 251"/>
                <a:gd name="T15" fmla="*/ 61 h 194"/>
                <a:gd name="T16" fmla="*/ 108 w 251"/>
                <a:gd name="T17" fmla="*/ 124 h 194"/>
                <a:gd name="T18" fmla="*/ 54 w 251"/>
                <a:gd name="T19" fmla="*/ 190 h 194"/>
                <a:gd name="T20" fmla="*/ 6 w 251"/>
                <a:gd name="T21" fmla="*/ 184 h 1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E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>
                <a:gd name="T0" fmla="*/ 99 w 159"/>
                <a:gd name="T1" fmla="*/ 0 h 72"/>
                <a:gd name="T2" fmla="*/ 15 w 159"/>
                <a:gd name="T3" fmla="*/ 36 h 72"/>
                <a:gd name="T4" fmla="*/ 6 w 159"/>
                <a:gd name="T5" fmla="*/ 60 h 72"/>
                <a:gd name="T6" fmla="*/ 36 w 159"/>
                <a:gd name="T7" fmla="*/ 69 h 72"/>
                <a:gd name="T8" fmla="*/ 87 w 159"/>
                <a:gd name="T9" fmla="*/ 42 h 72"/>
                <a:gd name="T10" fmla="*/ 159 w 159"/>
                <a:gd name="T11" fmla="*/ 0 h 72"/>
                <a:gd name="T12" fmla="*/ 99 w 159"/>
                <a:gd name="T13" fmla="*/ 0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E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>
                <a:gd name="T0" fmla="*/ 395 w 455"/>
                <a:gd name="T1" fmla="*/ 0 h 216"/>
                <a:gd name="T2" fmla="*/ 338 w 455"/>
                <a:gd name="T3" fmla="*/ 48 h 216"/>
                <a:gd name="T4" fmla="*/ 242 w 455"/>
                <a:gd name="T5" fmla="*/ 102 h 216"/>
                <a:gd name="T6" fmla="*/ 104 w 455"/>
                <a:gd name="T7" fmla="*/ 147 h 216"/>
                <a:gd name="T8" fmla="*/ 35 w 455"/>
                <a:gd name="T9" fmla="*/ 168 h 216"/>
                <a:gd name="T10" fmla="*/ 8 w 455"/>
                <a:gd name="T11" fmla="*/ 192 h 216"/>
                <a:gd name="T12" fmla="*/ 8 w 455"/>
                <a:gd name="T13" fmla="*/ 213 h 216"/>
                <a:gd name="T14" fmla="*/ 59 w 455"/>
                <a:gd name="T15" fmla="*/ 213 h 216"/>
                <a:gd name="T16" fmla="*/ 86 w 455"/>
                <a:gd name="T17" fmla="*/ 192 h 216"/>
                <a:gd name="T18" fmla="*/ 173 w 455"/>
                <a:gd name="T19" fmla="*/ 159 h 216"/>
                <a:gd name="T20" fmla="*/ 299 w 455"/>
                <a:gd name="T21" fmla="*/ 126 h 216"/>
                <a:gd name="T22" fmla="*/ 392 w 455"/>
                <a:gd name="T23" fmla="*/ 72 h 216"/>
                <a:gd name="T24" fmla="*/ 455 w 455"/>
                <a:gd name="T25" fmla="*/ 0 h 216"/>
                <a:gd name="T26" fmla="*/ 395 w 455"/>
                <a:gd name="T27" fmla="*/ 0 h 2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E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>
                <a:gd name="T0" fmla="*/ 0 w 414"/>
                <a:gd name="T1" fmla="*/ 11 h 108"/>
                <a:gd name="T2" fmla="*/ 24 w 414"/>
                <a:gd name="T3" fmla="*/ 11 h 108"/>
                <a:gd name="T4" fmla="*/ 156 w 414"/>
                <a:gd name="T5" fmla="*/ 2 h 108"/>
                <a:gd name="T6" fmla="*/ 288 w 414"/>
                <a:gd name="T7" fmla="*/ 23 h 108"/>
                <a:gd name="T8" fmla="*/ 384 w 414"/>
                <a:gd name="T9" fmla="*/ 53 h 108"/>
                <a:gd name="T10" fmla="*/ 411 w 414"/>
                <a:gd name="T11" fmla="*/ 74 h 108"/>
                <a:gd name="T12" fmla="*/ 405 w 414"/>
                <a:gd name="T13" fmla="*/ 104 h 108"/>
                <a:gd name="T14" fmla="*/ 363 w 414"/>
                <a:gd name="T15" fmla="*/ 101 h 108"/>
                <a:gd name="T16" fmla="*/ 294 w 414"/>
                <a:gd name="T17" fmla="*/ 77 h 108"/>
                <a:gd name="T18" fmla="*/ 174 w 414"/>
                <a:gd name="T19" fmla="*/ 50 h 108"/>
                <a:gd name="T20" fmla="*/ 72 w 414"/>
                <a:gd name="T21" fmla="*/ 62 h 108"/>
                <a:gd name="T22" fmla="*/ 36 w 414"/>
                <a:gd name="T23" fmla="*/ 59 h 108"/>
                <a:gd name="T24" fmla="*/ 0 w 414"/>
                <a:gd name="T25" fmla="*/ 1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E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>
                <a:gd name="T0" fmla="*/ 42 w 520"/>
                <a:gd name="T1" fmla="*/ 0 h 225"/>
                <a:gd name="T2" fmla="*/ 12 w 520"/>
                <a:gd name="T3" fmla="*/ 24 h 225"/>
                <a:gd name="T4" fmla="*/ 114 w 520"/>
                <a:gd name="T5" fmla="*/ 54 h 225"/>
                <a:gd name="T6" fmla="*/ 240 w 520"/>
                <a:gd name="T7" fmla="*/ 117 h 225"/>
                <a:gd name="T8" fmla="*/ 333 w 520"/>
                <a:gd name="T9" fmla="*/ 153 h 225"/>
                <a:gd name="T10" fmla="*/ 438 w 520"/>
                <a:gd name="T11" fmla="*/ 219 h 225"/>
                <a:gd name="T12" fmla="*/ 426 w 520"/>
                <a:gd name="T13" fmla="*/ 192 h 225"/>
                <a:gd name="T14" fmla="*/ 441 w 520"/>
                <a:gd name="T15" fmla="*/ 180 h 225"/>
                <a:gd name="T16" fmla="*/ 519 w 520"/>
                <a:gd name="T17" fmla="*/ 216 h 225"/>
                <a:gd name="T18" fmla="*/ 450 w 520"/>
                <a:gd name="T19" fmla="*/ 162 h 225"/>
                <a:gd name="T20" fmla="*/ 381 w 520"/>
                <a:gd name="T21" fmla="*/ 135 h 225"/>
                <a:gd name="T22" fmla="*/ 285 w 520"/>
                <a:gd name="T23" fmla="*/ 84 h 225"/>
                <a:gd name="T24" fmla="*/ 186 w 520"/>
                <a:gd name="T25" fmla="*/ 18 h 225"/>
                <a:gd name="T26" fmla="*/ 123 w 520"/>
                <a:gd name="T27" fmla="*/ 0 h 225"/>
                <a:gd name="T28" fmla="*/ 42 w 520"/>
                <a:gd name="T29" fmla="*/ 0 h 2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E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>
                <a:gd name="T0" fmla="*/ 6 w 431"/>
                <a:gd name="T1" fmla="*/ 38 h 233"/>
                <a:gd name="T2" fmla="*/ 9 w 431"/>
                <a:gd name="T3" fmla="*/ 20 h 233"/>
                <a:gd name="T4" fmla="*/ 42 w 431"/>
                <a:gd name="T5" fmla="*/ 2 h 233"/>
                <a:gd name="T6" fmla="*/ 90 w 431"/>
                <a:gd name="T7" fmla="*/ 35 h 233"/>
                <a:gd name="T8" fmla="*/ 189 w 431"/>
                <a:gd name="T9" fmla="*/ 89 h 233"/>
                <a:gd name="T10" fmla="*/ 288 w 431"/>
                <a:gd name="T11" fmla="*/ 140 h 233"/>
                <a:gd name="T12" fmla="*/ 375 w 431"/>
                <a:gd name="T13" fmla="*/ 176 h 233"/>
                <a:gd name="T14" fmla="*/ 396 w 431"/>
                <a:gd name="T15" fmla="*/ 176 h 233"/>
                <a:gd name="T16" fmla="*/ 429 w 431"/>
                <a:gd name="T17" fmla="*/ 212 h 233"/>
                <a:gd name="T18" fmla="*/ 408 w 431"/>
                <a:gd name="T19" fmla="*/ 233 h 233"/>
                <a:gd name="T20" fmla="*/ 333 w 431"/>
                <a:gd name="T21" fmla="*/ 212 h 233"/>
                <a:gd name="T22" fmla="*/ 186 w 431"/>
                <a:gd name="T23" fmla="*/ 143 h 233"/>
                <a:gd name="T24" fmla="*/ 48 w 431"/>
                <a:gd name="T25" fmla="*/ 68 h 233"/>
                <a:gd name="T26" fmla="*/ 6 w 431"/>
                <a:gd name="T27" fmla="*/ 38 h 2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E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>
                <a:gd name="T0" fmla="*/ 2 w 396"/>
                <a:gd name="T1" fmla="*/ 9 h 227"/>
                <a:gd name="T2" fmla="*/ 53 w 396"/>
                <a:gd name="T3" fmla="*/ 66 h 227"/>
                <a:gd name="T4" fmla="*/ 176 w 396"/>
                <a:gd name="T5" fmla="*/ 132 h 227"/>
                <a:gd name="T6" fmla="*/ 293 w 396"/>
                <a:gd name="T7" fmla="*/ 189 h 227"/>
                <a:gd name="T8" fmla="*/ 341 w 396"/>
                <a:gd name="T9" fmla="*/ 222 h 227"/>
                <a:gd name="T10" fmla="*/ 377 w 396"/>
                <a:gd name="T11" fmla="*/ 219 h 227"/>
                <a:gd name="T12" fmla="*/ 377 w 396"/>
                <a:gd name="T13" fmla="*/ 180 h 227"/>
                <a:gd name="T14" fmla="*/ 260 w 396"/>
                <a:gd name="T15" fmla="*/ 126 h 227"/>
                <a:gd name="T16" fmla="*/ 113 w 396"/>
                <a:gd name="T17" fmla="*/ 51 h 227"/>
                <a:gd name="T18" fmla="*/ 41 w 396"/>
                <a:gd name="T19" fmla="*/ 9 h 227"/>
                <a:gd name="T20" fmla="*/ 2 w 396"/>
                <a:gd name="T21" fmla="*/ 9 h 2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E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>
                <a:gd name="T0" fmla="*/ 3 w 516"/>
                <a:gd name="T1" fmla="*/ 10 h 223"/>
                <a:gd name="T2" fmla="*/ 105 w 516"/>
                <a:gd name="T3" fmla="*/ 97 h 223"/>
                <a:gd name="T4" fmla="*/ 243 w 516"/>
                <a:gd name="T5" fmla="*/ 178 h 223"/>
                <a:gd name="T6" fmla="*/ 357 w 516"/>
                <a:gd name="T7" fmla="*/ 217 h 223"/>
                <a:gd name="T8" fmla="*/ 498 w 516"/>
                <a:gd name="T9" fmla="*/ 214 h 223"/>
                <a:gd name="T10" fmla="*/ 468 w 516"/>
                <a:gd name="T11" fmla="*/ 187 h 223"/>
                <a:gd name="T12" fmla="*/ 309 w 516"/>
                <a:gd name="T13" fmla="*/ 136 h 223"/>
                <a:gd name="T14" fmla="*/ 123 w 516"/>
                <a:gd name="T15" fmla="*/ 34 h 223"/>
                <a:gd name="T16" fmla="*/ 3 w 516"/>
                <a:gd name="T17" fmla="*/ 10 h 2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E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>
                <a:gd name="T0" fmla="*/ 69 w 414"/>
                <a:gd name="T1" fmla="*/ 60 h 100"/>
                <a:gd name="T2" fmla="*/ 12 w 414"/>
                <a:gd name="T3" fmla="*/ 42 h 100"/>
                <a:gd name="T4" fmla="*/ 3 w 414"/>
                <a:gd name="T5" fmla="*/ 15 h 100"/>
                <a:gd name="T6" fmla="*/ 30 w 414"/>
                <a:gd name="T7" fmla="*/ 0 h 100"/>
                <a:gd name="T8" fmla="*/ 117 w 414"/>
                <a:gd name="T9" fmla="*/ 18 h 100"/>
                <a:gd name="T10" fmla="*/ 243 w 414"/>
                <a:gd name="T11" fmla="*/ 48 h 100"/>
                <a:gd name="T12" fmla="*/ 387 w 414"/>
                <a:gd name="T13" fmla="*/ 48 h 100"/>
                <a:gd name="T14" fmla="*/ 408 w 414"/>
                <a:gd name="T15" fmla="*/ 54 h 100"/>
                <a:gd name="T16" fmla="*/ 381 w 414"/>
                <a:gd name="T17" fmla="*/ 87 h 100"/>
                <a:gd name="T18" fmla="*/ 318 w 414"/>
                <a:gd name="T19" fmla="*/ 99 h 100"/>
                <a:gd name="T20" fmla="*/ 195 w 414"/>
                <a:gd name="T21" fmla="*/ 93 h 100"/>
                <a:gd name="T22" fmla="*/ 69 w 414"/>
                <a:gd name="T23" fmla="*/ 6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E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>
                <a:gd name="T0" fmla="*/ 3 w 150"/>
                <a:gd name="T1" fmla="*/ 67 h 72"/>
                <a:gd name="T2" fmla="*/ 84 w 150"/>
                <a:gd name="T3" fmla="*/ 19 h 72"/>
                <a:gd name="T4" fmla="*/ 123 w 150"/>
                <a:gd name="T5" fmla="*/ 1 h 72"/>
                <a:gd name="T6" fmla="*/ 150 w 150"/>
                <a:gd name="T7" fmla="*/ 22 h 72"/>
                <a:gd name="T8" fmla="*/ 123 w 150"/>
                <a:gd name="T9" fmla="*/ 55 h 72"/>
                <a:gd name="T10" fmla="*/ 90 w 150"/>
                <a:gd name="T11" fmla="*/ 70 h 72"/>
                <a:gd name="T12" fmla="*/ 0 w 150"/>
                <a:gd name="T13" fmla="*/ 67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E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>
                <a:gd name="T0" fmla="*/ 1 w 148"/>
                <a:gd name="T1" fmla="*/ 69 h 91"/>
                <a:gd name="T2" fmla="*/ 25 w 148"/>
                <a:gd name="T3" fmla="*/ 51 h 91"/>
                <a:gd name="T4" fmla="*/ 100 w 148"/>
                <a:gd name="T5" fmla="*/ 9 h 91"/>
                <a:gd name="T6" fmla="*/ 133 w 148"/>
                <a:gd name="T7" fmla="*/ 3 h 91"/>
                <a:gd name="T8" fmla="*/ 136 w 148"/>
                <a:gd name="T9" fmla="*/ 27 h 91"/>
                <a:gd name="T10" fmla="*/ 61 w 148"/>
                <a:gd name="T11" fmla="*/ 75 h 91"/>
                <a:gd name="T12" fmla="*/ 19 w 148"/>
                <a:gd name="T13" fmla="*/ 90 h 91"/>
                <a:gd name="T14" fmla="*/ 1 w 148"/>
                <a:gd name="T15" fmla="*/ 69 h 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E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>
                <a:gd name="T0" fmla="*/ 172 w 938"/>
                <a:gd name="T1" fmla="*/ 86 h 158"/>
                <a:gd name="T2" fmla="*/ 61 w 938"/>
                <a:gd name="T3" fmla="*/ 137 h 158"/>
                <a:gd name="T4" fmla="*/ 16 w 938"/>
                <a:gd name="T5" fmla="*/ 155 h 158"/>
                <a:gd name="T6" fmla="*/ 7 w 938"/>
                <a:gd name="T7" fmla="*/ 122 h 158"/>
                <a:gd name="T8" fmla="*/ 58 w 938"/>
                <a:gd name="T9" fmla="*/ 80 h 158"/>
                <a:gd name="T10" fmla="*/ 172 w 938"/>
                <a:gd name="T11" fmla="*/ 38 h 158"/>
                <a:gd name="T12" fmla="*/ 304 w 938"/>
                <a:gd name="T13" fmla="*/ 11 h 158"/>
                <a:gd name="T14" fmla="*/ 463 w 938"/>
                <a:gd name="T15" fmla="*/ 2 h 158"/>
                <a:gd name="T16" fmla="*/ 631 w 938"/>
                <a:gd name="T17" fmla="*/ 23 h 158"/>
                <a:gd name="T18" fmla="*/ 796 w 938"/>
                <a:gd name="T19" fmla="*/ 53 h 158"/>
                <a:gd name="T20" fmla="*/ 841 w 938"/>
                <a:gd name="T21" fmla="*/ 47 h 158"/>
                <a:gd name="T22" fmla="*/ 907 w 938"/>
                <a:gd name="T23" fmla="*/ 71 h 158"/>
                <a:gd name="T24" fmla="*/ 919 w 938"/>
                <a:gd name="T25" fmla="*/ 101 h 158"/>
                <a:gd name="T26" fmla="*/ 793 w 938"/>
                <a:gd name="T27" fmla="*/ 98 h 158"/>
                <a:gd name="T28" fmla="*/ 634 w 938"/>
                <a:gd name="T29" fmla="*/ 62 h 158"/>
                <a:gd name="T30" fmla="*/ 439 w 938"/>
                <a:gd name="T31" fmla="*/ 38 h 158"/>
                <a:gd name="T32" fmla="*/ 238 w 938"/>
                <a:gd name="T33" fmla="*/ 59 h 158"/>
                <a:gd name="T34" fmla="*/ 172 w 938"/>
                <a:gd name="T35" fmla="*/ 86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E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>
                <a:gd name="T0" fmla="*/ 18 w 372"/>
                <a:gd name="T1" fmla="*/ 47 h 98"/>
                <a:gd name="T2" fmla="*/ 141 w 372"/>
                <a:gd name="T3" fmla="*/ 17 h 98"/>
                <a:gd name="T4" fmla="*/ 246 w 372"/>
                <a:gd name="T5" fmla="*/ 2 h 98"/>
                <a:gd name="T6" fmla="*/ 351 w 372"/>
                <a:gd name="T7" fmla="*/ 5 h 98"/>
                <a:gd name="T8" fmla="*/ 372 w 372"/>
                <a:gd name="T9" fmla="*/ 23 h 98"/>
                <a:gd name="T10" fmla="*/ 354 w 372"/>
                <a:gd name="T11" fmla="*/ 44 h 98"/>
                <a:gd name="T12" fmla="*/ 264 w 372"/>
                <a:gd name="T13" fmla="*/ 50 h 98"/>
                <a:gd name="T14" fmla="*/ 168 w 372"/>
                <a:gd name="T15" fmla="*/ 53 h 98"/>
                <a:gd name="T16" fmla="*/ 72 w 372"/>
                <a:gd name="T17" fmla="*/ 77 h 98"/>
                <a:gd name="T18" fmla="*/ 15 w 372"/>
                <a:gd name="T19" fmla="*/ 95 h 98"/>
                <a:gd name="T20" fmla="*/ 0 w 372"/>
                <a:gd name="T21" fmla="*/ 56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E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>
                <a:gd name="T0" fmla="*/ 0 w 318"/>
                <a:gd name="T1" fmla="*/ 158 h 158"/>
                <a:gd name="T2" fmla="*/ 12 w 318"/>
                <a:gd name="T3" fmla="*/ 137 h 158"/>
                <a:gd name="T4" fmla="*/ 162 w 318"/>
                <a:gd name="T5" fmla="*/ 71 h 158"/>
                <a:gd name="T6" fmla="*/ 249 w 318"/>
                <a:gd name="T7" fmla="*/ 20 h 158"/>
                <a:gd name="T8" fmla="*/ 285 w 318"/>
                <a:gd name="T9" fmla="*/ 2 h 158"/>
                <a:gd name="T10" fmla="*/ 309 w 318"/>
                <a:gd name="T11" fmla="*/ 11 h 158"/>
                <a:gd name="T12" fmla="*/ 303 w 318"/>
                <a:gd name="T13" fmla="*/ 47 h 158"/>
                <a:gd name="T14" fmla="*/ 219 w 318"/>
                <a:gd name="T15" fmla="*/ 89 h 158"/>
                <a:gd name="T16" fmla="*/ 108 w 318"/>
                <a:gd name="T17" fmla="*/ 140 h 158"/>
                <a:gd name="T18" fmla="*/ 57 w 318"/>
                <a:gd name="T19" fmla="*/ 152 h 158"/>
                <a:gd name="T20" fmla="*/ 0 w 318"/>
                <a:gd name="T21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IE" sz="2400" dirty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>
                <a:gd name="T0" fmla="*/ 3 w 380"/>
                <a:gd name="T1" fmla="*/ 165 h 174"/>
                <a:gd name="T2" fmla="*/ 129 w 380"/>
                <a:gd name="T3" fmla="*/ 93 h 174"/>
                <a:gd name="T4" fmla="*/ 261 w 380"/>
                <a:gd name="T5" fmla="*/ 30 h 174"/>
                <a:gd name="T6" fmla="*/ 351 w 380"/>
                <a:gd name="T7" fmla="*/ 0 h 174"/>
                <a:gd name="T8" fmla="*/ 378 w 380"/>
                <a:gd name="T9" fmla="*/ 27 h 174"/>
                <a:gd name="T10" fmla="*/ 336 w 380"/>
                <a:gd name="T11" fmla="*/ 51 h 174"/>
                <a:gd name="T12" fmla="*/ 291 w 380"/>
                <a:gd name="T13" fmla="*/ 60 h 174"/>
                <a:gd name="T14" fmla="*/ 240 w 380"/>
                <a:gd name="T15" fmla="*/ 75 h 174"/>
                <a:gd name="T16" fmla="*/ 189 w 380"/>
                <a:gd name="T17" fmla="*/ 120 h 174"/>
                <a:gd name="T18" fmla="*/ 102 w 380"/>
                <a:gd name="T19" fmla="*/ 174 h 174"/>
                <a:gd name="T20" fmla="*/ 0 w 380"/>
                <a:gd name="T21" fmla="*/ 162 h 1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E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>
                <a:gd name="T0" fmla="*/ 84 w 523"/>
                <a:gd name="T1" fmla="*/ 11 h 69"/>
                <a:gd name="T2" fmla="*/ 27 w 523"/>
                <a:gd name="T3" fmla="*/ 5 h 69"/>
                <a:gd name="T4" fmla="*/ 9 w 523"/>
                <a:gd name="T5" fmla="*/ 35 h 69"/>
                <a:gd name="T6" fmla="*/ 81 w 523"/>
                <a:gd name="T7" fmla="*/ 56 h 69"/>
                <a:gd name="T8" fmla="*/ 255 w 523"/>
                <a:gd name="T9" fmla="*/ 68 h 69"/>
                <a:gd name="T10" fmla="*/ 432 w 523"/>
                <a:gd name="T11" fmla="*/ 50 h 69"/>
                <a:gd name="T12" fmla="*/ 513 w 523"/>
                <a:gd name="T13" fmla="*/ 5 h 69"/>
                <a:gd name="T14" fmla="*/ 372 w 523"/>
                <a:gd name="T15" fmla="*/ 20 h 69"/>
                <a:gd name="T16" fmla="*/ 141 w 523"/>
                <a:gd name="T17" fmla="*/ 14 h 69"/>
                <a:gd name="T18" fmla="*/ 84 w 523"/>
                <a:gd name="T19" fmla="*/ 11 h 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E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>
                <a:gd name="T0" fmla="*/ 23 w 537"/>
                <a:gd name="T1" fmla="*/ 6 h 120"/>
                <a:gd name="T2" fmla="*/ 188 w 537"/>
                <a:gd name="T3" fmla="*/ 3 h 120"/>
                <a:gd name="T4" fmla="*/ 323 w 537"/>
                <a:gd name="T5" fmla="*/ 27 h 120"/>
                <a:gd name="T6" fmla="*/ 464 w 537"/>
                <a:gd name="T7" fmla="*/ 69 h 120"/>
                <a:gd name="T8" fmla="*/ 521 w 537"/>
                <a:gd name="T9" fmla="*/ 90 h 120"/>
                <a:gd name="T10" fmla="*/ 533 w 537"/>
                <a:gd name="T11" fmla="*/ 105 h 120"/>
                <a:gd name="T12" fmla="*/ 497 w 537"/>
                <a:gd name="T13" fmla="*/ 120 h 120"/>
                <a:gd name="T14" fmla="*/ 452 w 537"/>
                <a:gd name="T15" fmla="*/ 108 h 120"/>
                <a:gd name="T16" fmla="*/ 350 w 537"/>
                <a:gd name="T17" fmla="*/ 72 h 120"/>
                <a:gd name="T18" fmla="*/ 158 w 537"/>
                <a:gd name="T19" fmla="*/ 39 h 120"/>
                <a:gd name="T20" fmla="*/ 50 w 537"/>
                <a:gd name="T21" fmla="*/ 39 h 120"/>
                <a:gd name="T22" fmla="*/ 23 w 537"/>
                <a:gd name="T23" fmla="*/ 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IE" sz="2400" dirty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>
                <a:gd name="T0" fmla="*/ 800 w 800"/>
                <a:gd name="T1" fmla="*/ 24 h 143"/>
                <a:gd name="T2" fmla="*/ 782 w 800"/>
                <a:gd name="T3" fmla="*/ 15 h 143"/>
                <a:gd name="T4" fmla="*/ 659 w 800"/>
                <a:gd name="T5" fmla="*/ 63 h 143"/>
                <a:gd name="T6" fmla="*/ 500 w 800"/>
                <a:gd name="T7" fmla="*/ 84 h 143"/>
                <a:gd name="T8" fmla="*/ 326 w 800"/>
                <a:gd name="T9" fmla="*/ 69 h 143"/>
                <a:gd name="T10" fmla="*/ 98 w 800"/>
                <a:gd name="T11" fmla="*/ 21 h 143"/>
                <a:gd name="T12" fmla="*/ 11 w 800"/>
                <a:gd name="T13" fmla="*/ 6 h 143"/>
                <a:gd name="T14" fmla="*/ 32 w 800"/>
                <a:gd name="T15" fmla="*/ 60 h 143"/>
                <a:gd name="T16" fmla="*/ 155 w 800"/>
                <a:gd name="T17" fmla="*/ 96 h 143"/>
                <a:gd name="T18" fmla="*/ 410 w 800"/>
                <a:gd name="T19" fmla="*/ 138 h 143"/>
                <a:gd name="T20" fmla="*/ 596 w 800"/>
                <a:gd name="T21" fmla="*/ 129 h 143"/>
                <a:gd name="T22" fmla="*/ 737 w 800"/>
                <a:gd name="T23" fmla="*/ 90 h 143"/>
                <a:gd name="T24" fmla="*/ 788 w 800"/>
                <a:gd name="T25" fmla="*/ 69 h 143"/>
                <a:gd name="T26" fmla="*/ 800 w 800"/>
                <a:gd name="T27" fmla="*/ 2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IE" sz="2400" dirty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>
                <a:gd name="T0" fmla="*/ 402 w 402"/>
                <a:gd name="T1" fmla="*/ 0 h 115"/>
                <a:gd name="T2" fmla="*/ 384 w 402"/>
                <a:gd name="T3" fmla="*/ 12 h 115"/>
                <a:gd name="T4" fmla="*/ 276 w 402"/>
                <a:gd name="T5" fmla="*/ 51 h 115"/>
                <a:gd name="T6" fmla="*/ 165 w 402"/>
                <a:gd name="T7" fmla="*/ 66 h 115"/>
                <a:gd name="T8" fmla="*/ 51 w 402"/>
                <a:gd name="T9" fmla="*/ 57 h 115"/>
                <a:gd name="T10" fmla="*/ 15 w 402"/>
                <a:gd name="T11" fmla="*/ 54 h 115"/>
                <a:gd name="T12" fmla="*/ 3 w 402"/>
                <a:gd name="T13" fmla="*/ 69 h 115"/>
                <a:gd name="T14" fmla="*/ 9 w 402"/>
                <a:gd name="T15" fmla="*/ 93 h 115"/>
                <a:gd name="T16" fmla="*/ 54 w 402"/>
                <a:gd name="T17" fmla="*/ 102 h 115"/>
                <a:gd name="T18" fmla="*/ 198 w 402"/>
                <a:gd name="T19" fmla="*/ 111 h 115"/>
                <a:gd name="T20" fmla="*/ 336 w 402"/>
                <a:gd name="T21" fmla="*/ 75 h 115"/>
                <a:gd name="T22" fmla="*/ 375 w 402"/>
                <a:gd name="T23" fmla="*/ 54 h 115"/>
                <a:gd name="T24" fmla="*/ 402 w 402"/>
                <a:gd name="T25" fmla="*/ 0 h 1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E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7" name="Group 25"/>
          <p:cNvGrpSpPr>
            <a:grpSpLocks/>
          </p:cNvGrpSpPr>
          <p:nvPr/>
        </p:nvGrpSpPr>
        <p:grpSpPr bwMode="auto">
          <a:xfrm>
            <a:off x="20638" y="6161088"/>
            <a:ext cx="9169400" cy="138112"/>
            <a:chOff x="0" y="4032"/>
            <a:chExt cx="5776" cy="87"/>
          </a:xfrm>
        </p:grpSpPr>
        <p:sp>
          <p:nvSpPr>
            <p:cNvPr id="28" name="Freeform 26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>
                <a:gd name="T0" fmla="*/ 165 w 1735"/>
                <a:gd name="T1" fmla="*/ 6 h 72"/>
                <a:gd name="T2" fmla="*/ 450 w 1735"/>
                <a:gd name="T3" fmla="*/ 3 h 72"/>
                <a:gd name="T4" fmla="*/ 714 w 1735"/>
                <a:gd name="T5" fmla="*/ 12 h 72"/>
                <a:gd name="T6" fmla="*/ 957 w 1735"/>
                <a:gd name="T7" fmla="*/ 24 h 72"/>
                <a:gd name="T8" fmla="*/ 1173 w 1735"/>
                <a:gd name="T9" fmla="*/ 24 h 72"/>
                <a:gd name="T10" fmla="*/ 1473 w 1735"/>
                <a:gd name="T11" fmla="*/ 15 h 72"/>
                <a:gd name="T12" fmla="*/ 1617 w 1735"/>
                <a:gd name="T13" fmla="*/ 0 h 72"/>
                <a:gd name="T14" fmla="*/ 1719 w 1735"/>
                <a:gd name="T15" fmla="*/ 15 h 72"/>
                <a:gd name="T16" fmla="*/ 1716 w 1735"/>
                <a:gd name="T17" fmla="*/ 66 h 72"/>
                <a:gd name="T18" fmla="*/ 1632 w 1735"/>
                <a:gd name="T19" fmla="*/ 51 h 72"/>
                <a:gd name="T20" fmla="*/ 1407 w 1735"/>
                <a:gd name="T21" fmla="*/ 51 h 72"/>
                <a:gd name="T22" fmla="*/ 1191 w 1735"/>
                <a:gd name="T23" fmla="*/ 48 h 72"/>
                <a:gd name="T24" fmla="*/ 870 w 1735"/>
                <a:gd name="T25" fmla="*/ 60 h 72"/>
                <a:gd name="T26" fmla="*/ 492 w 1735"/>
                <a:gd name="T27" fmla="*/ 48 h 72"/>
                <a:gd name="T28" fmla="*/ 291 w 1735"/>
                <a:gd name="T29" fmla="*/ 27 h 72"/>
                <a:gd name="T30" fmla="*/ 21 w 1735"/>
                <a:gd name="T31" fmla="*/ 36 h 72"/>
                <a:gd name="T32" fmla="*/ 165 w 1735"/>
                <a:gd name="T33" fmla="*/ 6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E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>
                <a:gd name="T0" fmla="*/ 2641 w 2655"/>
                <a:gd name="T1" fmla="*/ 6 h 60"/>
                <a:gd name="T2" fmla="*/ 2620 w 2655"/>
                <a:gd name="T3" fmla="*/ 30 h 60"/>
                <a:gd name="T4" fmla="*/ 2368 w 2655"/>
                <a:gd name="T5" fmla="*/ 45 h 60"/>
                <a:gd name="T6" fmla="*/ 2023 w 2655"/>
                <a:gd name="T7" fmla="*/ 60 h 60"/>
                <a:gd name="T8" fmla="*/ 1786 w 2655"/>
                <a:gd name="T9" fmla="*/ 48 h 60"/>
                <a:gd name="T10" fmla="*/ 1525 w 2655"/>
                <a:gd name="T11" fmla="*/ 36 h 60"/>
                <a:gd name="T12" fmla="*/ 1195 w 2655"/>
                <a:gd name="T13" fmla="*/ 45 h 60"/>
                <a:gd name="T14" fmla="*/ 817 w 2655"/>
                <a:gd name="T15" fmla="*/ 39 h 60"/>
                <a:gd name="T16" fmla="*/ 499 w 2655"/>
                <a:gd name="T17" fmla="*/ 27 h 60"/>
                <a:gd name="T18" fmla="*/ 136 w 2655"/>
                <a:gd name="T19" fmla="*/ 39 h 60"/>
                <a:gd name="T20" fmla="*/ 10 w 2655"/>
                <a:gd name="T21" fmla="*/ 33 h 60"/>
                <a:gd name="T22" fmla="*/ 76 w 2655"/>
                <a:gd name="T23" fmla="*/ 24 h 60"/>
                <a:gd name="T24" fmla="*/ 310 w 2655"/>
                <a:gd name="T25" fmla="*/ 18 h 60"/>
                <a:gd name="T26" fmla="*/ 544 w 2655"/>
                <a:gd name="T27" fmla="*/ 0 h 60"/>
                <a:gd name="T28" fmla="*/ 853 w 2655"/>
                <a:gd name="T29" fmla="*/ 21 h 60"/>
                <a:gd name="T30" fmla="*/ 1114 w 2655"/>
                <a:gd name="T31" fmla="*/ 21 h 60"/>
                <a:gd name="T32" fmla="*/ 1399 w 2655"/>
                <a:gd name="T33" fmla="*/ 3 h 60"/>
                <a:gd name="T34" fmla="*/ 1588 w 2655"/>
                <a:gd name="T35" fmla="*/ 9 h 60"/>
                <a:gd name="T36" fmla="*/ 1807 w 2655"/>
                <a:gd name="T37" fmla="*/ 21 h 60"/>
                <a:gd name="T38" fmla="*/ 2035 w 2655"/>
                <a:gd name="T39" fmla="*/ 12 h 60"/>
                <a:gd name="T40" fmla="*/ 2290 w 2655"/>
                <a:gd name="T41" fmla="*/ 18 h 60"/>
                <a:gd name="T42" fmla="*/ 2596 w 2655"/>
                <a:gd name="T43" fmla="*/ 3 h 60"/>
                <a:gd name="T44" fmla="*/ 2641 w 2655"/>
                <a:gd name="T45" fmla="*/ 6 h 6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E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>
                <a:gd name="T0" fmla="*/ 1893 w 2041"/>
                <a:gd name="T1" fmla="*/ 39 h 62"/>
                <a:gd name="T2" fmla="*/ 1578 w 2041"/>
                <a:gd name="T3" fmla="*/ 45 h 62"/>
                <a:gd name="T4" fmla="*/ 1011 w 2041"/>
                <a:gd name="T5" fmla="*/ 60 h 62"/>
                <a:gd name="T6" fmla="*/ 438 w 2041"/>
                <a:gd name="T7" fmla="*/ 57 h 62"/>
                <a:gd name="T8" fmla="*/ 0 w 2041"/>
                <a:gd name="T9" fmla="*/ 36 h 62"/>
                <a:gd name="T10" fmla="*/ 0 w 2041"/>
                <a:gd name="T11" fmla="*/ 3 h 62"/>
                <a:gd name="T12" fmla="*/ 210 w 2041"/>
                <a:gd name="T13" fmla="*/ 18 h 62"/>
                <a:gd name="T14" fmla="*/ 474 w 2041"/>
                <a:gd name="T15" fmla="*/ 21 h 62"/>
                <a:gd name="T16" fmla="*/ 678 w 2041"/>
                <a:gd name="T17" fmla="*/ 9 h 62"/>
                <a:gd name="T18" fmla="*/ 897 w 2041"/>
                <a:gd name="T19" fmla="*/ 9 h 62"/>
                <a:gd name="T20" fmla="*/ 1167 w 2041"/>
                <a:gd name="T21" fmla="*/ 30 h 62"/>
                <a:gd name="T22" fmla="*/ 1500 w 2041"/>
                <a:gd name="T23" fmla="*/ 24 h 62"/>
                <a:gd name="T24" fmla="*/ 1758 w 2041"/>
                <a:gd name="T25" fmla="*/ 3 h 62"/>
                <a:gd name="T26" fmla="*/ 1938 w 2041"/>
                <a:gd name="T27" fmla="*/ 18 h 62"/>
                <a:gd name="T28" fmla="*/ 2034 w 2041"/>
                <a:gd name="T29" fmla="*/ 33 h 62"/>
                <a:gd name="T30" fmla="*/ 1893 w 2041"/>
                <a:gd name="T31" fmla="*/ 39 h 6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E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</p:grpSp>
      <p:sp>
        <p:nvSpPr>
          <p:cNvPr id="75805" name="Rectangle 2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68488"/>
            <a:ext cx="7772400" cy="1600200"/>
          </a:xfrm>
        </p:spPr>
        <p:txBody>
          <a:bodyPr anchorCtr="1"/>
          <a:lstStyle>
            <a:lvl1pPr>
              <a:defRPr/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75806" name="Rectangle 3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73175" y="3729038"/>
            <a:ext cx="6400800" cy="1371600"/>
          </a:xfrm>
        </p:spPr>
        <p:txBody>
          <a:bodyPr anchorCtr="1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3484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545472"/>
              </a:solidFill>
            </a:endParaRPr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4841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545472"/>
              </a:solidFill>
            </a:endParaRPr>
          </a:p>
        </p:txBody>
      </p:sp>
      <p:sp>
        <p:nvSpPr>
          <p:cNvPr id="33" name="Rectangle 3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484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4ADD8-726F-40AC-A70C-6862B65BD50B}" type="slidenum">
              <a:rPr lang="en-GB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339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545472"/>
              </a:solidFill>
            </a:endParaRP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545472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F83F3-9B12-4CC3-90D1-378AC0362624}" type="slidenum">
              <a:rPr lang="en-GB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2014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545472"/>
              </a:solidFill>
            </a:endParaRP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545472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4F675-741F-4DB2-BB81-9CEE0282CB20}" type="slidenum">
              <a:rPr lang="en-GB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68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545472"/>
              </a:solidFill>
            </a:endParaRPr>
          </a:p>
        </p:txBody>
      </p:sp>
      <p:sp>
        <p:nvSpPr>
          <p:cNvPr id="6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545472"/>
              </a:solidFill>
            </a:endParaRPr>
          </a:p>
        </p:txBody>
      </p:sp>
      <p:sp>
        <p:nvSpPr>
          <p:cNvPr id="7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4A891-B392-465F-BEC8-908E5C52B839}" type="slidenum">
              <a:rPr lang="en-GB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866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545472"/>
              </a:solidFill>
            </a:endParaRPr>
          </a:p>
        </p:txBody>
      </p:sp>
      <p:sp>
        <p:nvSpPr>
          <p:cNvPr id="8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545472"/>
              </a:solidFill>
            </a:endParaRPr>
          </a:p>
        </p:txBody>
      </p:sp>
      <p:sp>
        <p:nvSpPr>
          <p:cNvPr id="9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9F009-504C-4BE6-B6C7-A09636706535}" type="slidenum">
              <a:rPr lang="en-GB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731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545472"/>
              </a:solidFill>
            </a:endParaRPr>
          </a:p>
        </p:txBody>
      </p:sp>
      <p:sp>
        <p:nvSpPr>
          <p:cNvPr id="4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545472"/>
              </a:solidFill>
            </a:endParaRP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DDAE2-8956-4485-BBDB-BC61D1D4EF26}" type="slidenum">
              <a:rPr lang="en-GB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764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545472"/>
              </a:solidFill>
            </a:endParaRPr>
          </a:p>
        </p:txBody>
      </p:sp>
      <p:sp>
        <p:nvSpPr>
          <p:cNvPr id="3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545472"/>
              </a:solidFill>
            </a:endParaRPr>
          </a:p>
        </p:txBody>
      </p:sp>
      <p:sp>
        <p:nvSpPr>
          <p:cNvPr id="4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0F19E-4677-40D2-80AD-B5B54156E2F6}" type="slidenum">
              <a:rPr lang="en-GB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973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545472"/>
              </a:solidFill>
            </a:endParaRPr>
          </a:p>
        </p:txBody>
      </p:sp>
      <p:sp>
        <p:nvSpPr>
          <p:cNvPr id="6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545472"/>
              </a:solidFill>
            </a:endParaRPr>
          </a:p>
        </p:txBody>
      </p:sp>
      <p:sp>
        <p:nvSpPr>
          <p:cNvPr id="7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3544B-3DDB-4563-BEC5-6E8346309F3F}" type="slidenum">
              <a:rPr lang="en-GB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303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DA71-A3CD-40C2-A20E-8832A050EAD6}" type="datetimeFigureOut">
              <a:rPr lang="en-US" smtClean="0">
                <a:solidFill>
                  <a:srgbClr val="FFCC00"/>
                </a:solidFill>
              </a:rPr>
              <a:pPr/>
              <a:t>3/8/2016</a:t>
            </a:fld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34CE40B8-562E-4D57-AD35-00E353107A4E}" type="slidenum">
              <a:rPr lang="en-US" smtClean="0">
                <a:solidFill>
                  <a:srgbClr val="FFCC00"/>
                </a:solidFill>
              </a:rPr>
              <a:pPr/>
              <a:t>‹#›</a:t>
            </a:fld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E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545472"/>
              </a:solidFill>
            </a:endParaRPr>
          </a:p>
        </p:txBody>
      </p:sp>
      <p:sp>
        <p:nvSpPr>
          <p:cNvPr id="6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545472"/>
              </a:solidFill>
            </a:endParaRPr>
          </a:p>
        </p:txBody>
      </p:sp>
      <p:sp>
        <p:nvSpPr>
          <p:cNvPr id="7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92D59-4513-4CA0-B8A8-4B4FBFA14797}" type="slidenum">
              <a:rPr lang="en-GB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3210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545472"/>
              </a:solidFill>
            </a:endParaRP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545472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0D487-8C6D-4A97-BB76-A260CFFEF2F6}" type="slidenum">
              <a:rPr lang="en-GB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1209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8350"/>
            <a:ext cx="1943100" cy="5327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8350"/>
            <a:ext cx="5676900" cy="5327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Rectangle 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545472"/>
              </a:solidFill>
            </a:endParaRP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545472"/>
              </a:solidFill>
            </a:endParaRPr>
          </a:p>
        </p:txBody>
      </p:sp>
      <p:sp>
        <p:nvSpPr>
          <p:cNvPr id="6" name="Rectangle 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5D3899-5454-4553-8B56-E283F64EB1E2}" type="slidenum">
              <a:rPr lang="en-GB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862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6DD5A-225B-4BE6-BBF9-DA5FA57DD568}" type="datetimeFigureOut">
              <a:rPr lang="en-US" smtClean="0">
                <a:solidFill>
                  <a:srgbClr val="FFCC00"/>
                </a:solidFill>
              </a:rPr>
              <a:pPr/>
              <a:t>3/8/2016</a:t>
            </a:fld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A03ABE9-4335-4750-98CD-24FCD443023B}" type="slidenum">
              <a:rPr lang="en-US" smtClean="0">
                <a:solidFill>
                  <a:srgbClr val="FFCC00"/>
                </a:solidFill>
              </a:rPr>
              <a:pPr/>
              <a:t>‹#›</a:t>
            </a:fld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E2979DE6-C35F-4BC1-87E8-1FC4185C516A}" type="datetimeFigureOut">
              <a:rPr lang="en-US" smtClean="0">
                <a:solidFill>
                  <a:srgbClr val="FFCC00"/>
                </a:solidFill>
              </a:rPr>
              <a:pPr/>
              <a:t>3/8/2016</a:t>
            </a:fld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001C4-0ED1-4D1A-B39F-4DC3B3898E31}" type="slidenum">
              <a:rPr lang="en-US" smtClean="0">
                <a:solidFill>
                  <a:srgbClr val="FFCC00"/>
                </a:solidFill>
              </a:rPr>
              <a:pPr/>
              <a:t>‹#›</a:t>
            </a:fld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CAF4B-A16B-4D0F-B1E5-BF2F00F22F4B}" type="datetimeFigureOut">
              <a:rPr lang="en-US" smtClean="0">
                <a:solidFill>
                  <a:srgbClr val="FFCC00"/>
                </a:solidFill>
              </a:rPr>
              <a:pPr/>
              <a:t>3/8/2016</a:t>
            </a:fld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85002406-4120-41BB-BC0D-90C57ABA5BF3}" type="slidenum">
              <a:rPr lang="en-US" smtClean="0">
                <a:solidFill>
                  <a:srgbClr val="FFCC00"/>
                </a:solidFill>
              </a:rPr>
              <a:pPr/>
              <a:t>‹#›</a:t>
            </a:fld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209F-6952-4C1D-AE58-833DF6F9865E}" type="datetimeFigureOut">
              <a:rPr lang="en-US" smtClean="0">
                <a:solidFill>
                  <a:srgbClr val="FFCC00"/>
                </a:solidFill>
              </a:rPr>
              <a:pPr/>
              <a:t>3/8/2016</a:t>
            </a:fld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5897184C-545D-46A8-9D41-5D677B12736A}" type="slidenum">
              <a:rPr lang="en-US" smtClean="0">
                <a:solidFill>
                  <a:srgbClr val="FFCC00"/>
                </a:solidFill>
              </a:rPr>
              <a:pPr/>
              <a:t>‹#›</a:t>
            </a:fld>
            <a:endParaRPr lang="en-US" dirty="0">
              <a:solidFill>
                <a:srgbClr val="FFCC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C7E0-DAF2-4AFC-830F-8AB9CD7F6276}" type="datetimeFigureOut">
              <a:rPr lang="en-US" smtClean="0">
                <a:solidFill>
                  <a:srgbClr val="FFCC00"/>
                </a:solidFill>
              </a:rPr>
              <a:pPr/>
              <a:t>3/8/2016</a:t>
            </a:fld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EED1FA-2CD5-4F79-A9A1-8D8DF0EC558E}" type="slidenum">
              <a:rPr lang="en-US" smtClean="0">
                <a:solidFill>
                  <a:srgbClr val="FFCC00"/>
                </a:solidFill>
              </a:rPr>
              <a:pPr/>
              <a:t>‹#›</a:t>
            </a:fld>
            <a:endParaRPr lang="en-US" dirty="0">
              <a:solidFill>
                <a:srgbClr val="FFCC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7F0FEE5-21B1-40AB-A3AC-B498937365F1}" type="slidenum">
              <a:rPr lang="en-US" smtClean="0">
                <a:solidFill>
                  <a:srgbClr val="FFCC00"/>
                </a:solidFill>
              </a:rPr>
              <a:pPr/>
              <a:t>‹#›</a:t>
            </a:fld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8F98-5E6A-4541-94C5-CC995D3F56EC}" type="datetimeFigureOut">
              <a:rPr lang="en-US" smtClean="0">
                <a:solidFill>
                  <a:srgbClr val="FFCC00"/>
                </a:solidFill>
              </a:rPr>
              <a:pPr/>
              <a:t>3/8/2016</a:t>
            </a:fld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 dirty="0">
              <a:solidFill>
                <a:srgbClr val="FFCC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F223FF69-8387-47E5-9322-DE7D6E1FE3DC}" type="slidenum">
              <a:rPr lang="en-US" smtClean="0">
                <a:solidFill>
                  <a:srgbClr val="FFCC00"/>
                </a:solidFill>
              </a:rPr>
              <a:pPr/>
              <a:t>‹#›</a:t>
            </a:fld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5100F6CB-85D8-44BC-9525-F401B90A03E1}" type="datetimeFigureOut">
              <a:rPr lang="en-US" smtClean="0">
                <a:solidFill>
                  <a:srgbClr val="FFCC00"/>
                </a:solidFill>
              </a:rPr>
              <a:pPr/>
              <a:t>3/8/2016</a:t>
            </a:fld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 dirty="0">
              <a:solidFill>
                <a:srgbClr val="FFCC00"/>
              </a:solidFill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CD276F-8EE5-41E2-9B95-316EBB808397}" type="datetimeFigureOut">
              <a:rPr lang="en-US" smtClean="0">
                <a:solidFill>
                  <a:srgbClr val="FFCC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3/8/2016</a:t>
            </a:fld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DFC7C02-DEBB-4140-9CC6-26898BA4D7E8}" type="slidenum">
              <a:rPr lang="en-US" smtClean="0">
                <a:solidFill>
                  <a:srgbClr val="FFCC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ransition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56700" cy="757238"/>
            <a:chOff x="0" y="0"/>
            <a:chExt cx="5768" cy="477"/>
          </a:xfrm>
        </p:grpSpPr>
        <p:sp>
          <p:nvSpPr>
            <p:cNvPr id="1036" name="Freeform 3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>
                <a:gd name="T0" fmla="*/ 0 w 5763"/>
                <a:gd name="T1" fmla="*/ 450 h 477"/>
                <a:gd name="T2" fmla="*/ 3 w 5763"/>
                <a:gd name="T3" fmla="*/ 0 h 477"/>
                <a:gd name="T4" fmla="*/ 5763 w 5763"/>
                <a:gd name="T5" fmla="*/ 0 h 477"/>
                <a:gd name="T6" fmla="*/ 5763 w 5763"/>
                <a:gd name="T7" fmla="*/ 465 h 477"/>
                <a:gd name="T8" fmla="*/ 4821 w 5763"/>
                <a:gd name="T9" fmla="*/ 477 h 477"/>
                <a:gd name="T10" fmla="*/ 4326 w 5763"/>
                <a:gd name="T11" fmla="*/ 447 h 477"/>
                <a:gd name="T12" fmla="*/ 3783 w 5763"/>
                <a:gd name="T13" fmla="*/ 465 h 477"/>
                <a:gd name="T14" fmla="*/ 3417 w 5763"/>
                <a:gd name="T15" fmla="*/ 456 h 477"/>
                <a:gd name="T16" fmla="*/ 2973 w 5763"/>
                <a:gd name="T17" fmla="*/ 459 h 477"/>
                <a:gd name="T18" fmla="*/ 2451 w 5763"/>
                <a:gd name="T19" fmla="*/ 453 h 477"/>
                <a:gd name="T20" fmla="*/ 2289 w 5763"/>
                <a:gd name="T21" fmla="*/ 441 h 477"/>
                <a:gd name="T22" fmla="*/ 2010 w 5763"/>
                <a:gd name="T23" fmla="*/ 453 h 477"/>
                <a:gd name="T24" fmla="*/ 1827 w 5763"/>
                <a:gd name="T25" fmla="*/ 450 h 477"/>
                <a:gd name="T26" fmla="*/ 1215 w 5763"/>
                <a:gd name="T27" fmla="*/ 465 h 477"/>
                <a:gd name="T28" fmla="*/ 660 w 5763"/>
                <a:gd name="T29" fmla="*/ 456 h 477"/>
                <a:gd name="T30" fmla="*/ 0 w 5763"/>
                <a:gd name="T31" fmla="*/ 450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E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037" name="Freeform 4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>
                <a:gd name="T0" fmla="*/ 8 w 256"/>
                <a:gd name="T1" fmla="*/ 190 h 253"/>
                <a:gd name="T2" fmla="*/ 71 w 256"/>
                <a:gd name="T3" fmla="*/ 115 h 253"/>
                <a:gd name="T4" fmla="*/ 203 w 256"/>
                <a:gd name="T5" fmla="*/ 16 h 253"/>
                <a:gd name="T6" fmla="*/ 251 w 256"/>
                <a:gd name="T7" fmla="*/ 19 h 253"/>
                <a:gd name="T8" fmla="*/ 236 w 256"/>
                <a:gd name="T9" fmla="*/ 46 h 253"/>
                <a:gd name="T10" fmla="*/ 176 w 256"/>
                <a:gd name="T11" fmla="*/ 82 h 253"/>
                <a:gd name="T12" fmla="*/ 92 w 256"/>
                <a:gd name="T13" fmla="*/ 154 h 253"/>
                <a:gd name="T14" fmla="*/ 23 w 256"/>
                <a:gd name="T15" fmla="*/ 247 h 253"/>
                <a:gd name="T16" fmla="*/ 8 w 256"/>
                <a:gd name="T17" fmla="*/ 190 h 2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E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74757" name="Freeform 5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>
                <a:gd name="T0" fmla="*/ 0 w 708"/>
                <a:gd name="T1" fmla="*/ 432 h 459"/>
                <a:gd name="T2" fmla="*/ 0 w 708"/>
                <a:gd name="T3" fmla="*/ 453 h 459"/>
                <a:gd name="T4" fmla="*/ 72 w 708"/>
                <a:gd name="T5" fmla="*/ 324 h 459"/>
                <a:gd name="T6" fmla="*/ 198 w 708"/>
                <a:gd name="T7" fmla="*/ 201 h 459"/>
                <a:gd name="T8" fmla="*/ 366 w 708"/>
                <a:gd name="T9" fmla="*/ 102 h 459"/>
                <a:gd name="T10" fmla="*/ 531 w 708"/>
                <a:gd name="T11" fmla="*/ 36 h 459"/>
                <a:gd name="T12" fmla="*/ 609 w 708"/>
                <a:gd name="T13" fmla="*/ 0 h 459"/>
                <a:gd name="T14" fmla="*/ 708 w 708"/>
                <a:gd name="T15" fmla="*/ 3 h 459"/>
                <a:gd name="T16" fmla="*/ 591 w 708"/>
                <a:gd name="T17" fmla="*/ 66 h 459"/>
                <a:gd name="T18" fmla="*/ 417 w 708"/>
                <a:gd name="T19" fmla="*/ 126 h 459"/>
                <a:gd name="T20" fmla="*/ 237 w 708"/>
                <a:gd name="T21" fmla="*/ 231 h 459"/>
                <a:gd name="T22" fmla="*/ 117 w 708"/>
                <a:gd name="T23" fmla="*/ 345 h 459"/>
                <a:gd name="T24" fmla="*/ 51 w 708"/>
                <a:gd name="T25" fmla="*/ 459 h 459"/>
                <a:gd name="T26" fmla="*/ 0 w 708"/>
                <a:gd name="T27" fmla="*/ 453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IE" sz="2400" dirty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039" name="Freeform 6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>
                <a:gd name="T0" fmla="*/ 21 w 251"/>
                <a:gd name="T1" fmla="*/ 163 h 194"/>
                <a:gd name="T2" fmla="*/ 9 w 251"/>
                <a:gd name="T3" fmla="*/ 184 h 194"/>
                <a:gd name="T4" fmla="*/ 75 w 251"/>
                <a:gd name="T5" fmla="*/ 103 h 194"/>
                <a:gd name="T6" fmla="*/ 165 w 251"/>
                <a:gd name="T7" fmla="*/ 28 h 194"/>
                <a:gd name="T8" fmla="*/ 207 w 251"/>
                <a:gd name="T9" fmla="*/ 7 h 194"/>
                <a:gd name="T10" fmla="*/ 246 w 251"/>
                <a:gd name="T11" fmla="*/ 4 h 194"/>
                <a:gd name="T12" fmla="*/ 237 w 251"/>
                <a:gd name="T13" fmla="*/ 34 h 194"/>
                <a:gd name="T14" fmla="*/ 183 w 251"/>
                <a:gd name="T15" fmla="*/ 61 h 194"/>
                <a:gd name="T16" fmla="*/ 108 w 251"/>
                <a:gd name="T17" fmla="*/ 124 h 194"/>
                <a:gd name="T18" fmla="*/ 54 w 251"/>
                <a:gd name="T19" fmla="*/ 190 h 194"/>
                <a:gd name="T20" fmla="*/ 6 w 251"/>
                <a:gd name="T21" fmla="*/ 184 h 1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E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040" name="Freeform 7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>
                <a:gd name="T0" fmla="*/ 99 w 159"/>
                <a:gd name="T1" fmla="*/ 0 h 72"/>
                <a:gd name="T2" fmla="*/ 15 w 159"/>
                <a:gd name="T3" fmla="*/ 36 h 72"/>
                <a:gd name="T4" fmla="*/ 6 w 159"/>
                <a:gd name="T5" fmla="*/ 60 h 72"/>
                <a:gd name="T6" fmla="*/ 36 w 159"/>
                <a:gd name="T7" fmla="*/ 69 h 72"/>
                <a:gd name="T8" fmla="*/ 87 w 159"/>
                <a:gd name="T9" fmla="*/ 42 h 72"/>
                <a:gd name="T10" fmla="*/ 159 w 159"/>
                <a:gd name="T11" fmla="*/ 0 h 72"/>
                <a:gd name="T12" fmla="*/ 99 w 159"/>
                <a:gd name="T13" fmla="*/ 0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E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041" name="Freeform 8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>
                <a:gd name="T0" fmla="*/ 395 w 455"/>
                <a:gd name="T1" fmla="*/ 0 h 216"/>
                <a:gd name="T2" fmla="*/ 338 w 455"/>
                <a:gd name="T3" fmla="*/ 48 h 216"/>
                <a:gd name="T4" fmla="*/ 242 w 455"/>
                <a:gd name="T5" fmla="*/ 102 h 216"/>
                <a:gd name="T6" fmla="*/ 104 w 455"/>
                <a:gd name="T7" fmla="*/ 147 h 216"/>
                <a:gd name="T8" fmla="*/ 35 w 455"/>
                <a:gd name="T9" fmla="*/ 168 h 216"/>
                <a:gd name="T10" fmla="*/ 8 w 455"/>
                <a:gd name="T11" fmla="*/ 192 h 216"/>
                <a:gd name="T12" fmla="*/ 8 w 455"/>
                <a:gd name="T13" fmla="*/ 213 h 216"/>
                <a:gd name="T14" fmla="*/ 59 w 455"/>
                <a:gd name="T15" fmla="*/ 213 h 216"/>
                <a:gd name="T16" fmla="*/ 86 w 455"/>
                <a:gd name="T17" fmla="*/ 192 h 216"/>
                <a:gd name="T18" fmla="*/ 173 w 455"/>
                <a:gd name="T19" fmla="*/ 159 h 216"/>
                <a:gd name="T20" fmla="*/ 299 w 455"/>
                <a:gd name="T21" fmla="*/ 126 h 216"/>
                <a:gd name="T22" fmla="*/ 392 w 455"/>
                <a:gd name="T23" fmla="*/ 72 h 216"/>
                <a:gd name="T24" fmla="*/ 455 w 455"/>
                <a:gd name="T25" fmla="*/ 0 h 216"/>
                <a:gd name="T26" fmla="*/ 395 w 455"/>
                <a:gd name="T27" fmla="*/ 0 h 2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E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042" name="Freeform 9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>
                <a:gd name="T0" fmla="*/ 0 w 414"/>
                <a:gd name="T1" fmla="*/ 11 h 108"/>
                <a:gd name="T2" fmla="*/ 24 w 414"/>
                <a:gd name="T3" fmla="*/ 11 h 108"/>
                <a:gd name="T4" fmla="*/ 156 w 414"/>
                <a:gd name="T5" fmla="*/ 2 h 108"/>
                <a:gd name="T6" fmla="*/ 288 w 414"/>
                <a:gd name="T7" fmla="*/ 23 h 108"/>
                <a:gd name="T8" fmla="*/ 384 w 414"/>
                <a:gd name="T9" fmla="*/ 53 h 108"/>
                <a:gd name="T10" fmla="*/ 411 w 414"/>
                <a:gd name="T11" fmla="*/ 74 h 108"/>
                <a:gd name="T12" fmla="*/ 405 w 414"/>
                <a:gd name="T13" fmla="*/ 104 h 108"/>
                <a:gd name="T14" fmla="*/ 363 w 414"/>
                <a:gd name="T15" fmla="*/ 101 h 108"/>
                <a:gd name="T16" fmla="*/ 294 w 414"/>
                <a:gd name="T17" fmla="*/ 77 h 108"/>
                <a:gd name="T18" fmla="*/ 174 w 414"/>
                <a:gd name="T19" fmla="*/ 50 h 108"/>
                <a:gd name="T20" fmla="*/ 72 w 414"/>
                <a:gd name="T21" fmla="*/ 62 h 108"/>
                <a:gd name="T22" fmla="*/ 36 w 414"/>
                <a:gd name="T23" fmla="*/ 59 h 108"/>
                <a:gd name="T24" fmla="*/ 0 w 414"/>
                <a:gd name="T25" fmla="*/ 1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E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043" name="Freeform 10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>
                <a:gd name="T0" fmla="*/ 42 w 520"/>
                <a:gd name="T1" fmla="*/ 0 h 225"/>
                <a:gd name="T2" fmla="*/ 12 w 520"/>
                <a:gd name="T3" fmla="*/ 24 h 225"/>
                <a:gd name="T4" fmla="*/ 114 w 520"/>
                <a:gd name="T5" fmla="*/ 54 h 225"/>
                <a:gd name="T6" fmla="*/ 240 w 520"/>
                <a:gd name="T7" fmla="*/ 117 h 225"/>
                <a:gd name="T8" fmla="*/ 333 w 520"/>
                <a:gd name="T9" fmla="*/ 153 h 225"/>
                <a:gd name="T10" fmla="*/ 438 w 520"/>
                <a:gd name="T11" fmla="*/ 219 h 225"/>
                <a:gd name="T12" fmla="*/ 426 w 520"/>
                <a:gd name="T13" fmla="*/ 192 h 225"/>
                <a:gd name="T14" fmla="*/ 441 w 520"/>
                <a:gd name="T15" fmla="*/ 180 h 225"/>
                <a:gd name="T16" fmla="*/ 519 w 520"/>
                <a:gd name="T17" fmla="*/ 216 h 225"/>
                <a:gd name="T18" fmla="*/ 450 w 520"/>
                <a:gd name="T19" fmla="*/ 162 h 225"/>
                <a:gd name="T20" fmla="*/ 381 w 520"/>
                <a:gd name="T21" fmla="*/ 135 h 225"/>
                <a:gd name="T22" fmla="*/ 285 w 520"/>
                <a:gd name="T23" fmla="*/ 84 h 225"/>
                <a:gd name="T24" fmla="*/ 186 w 520"/>
                <a:gd name="T25" fmla="*/ 18 h 225"/>
                <a:gd name="T26" fmla="*/ 123 w 520"/>
                <a:gd name="T27" fmla="*/ 0 h 225"/>
                <a:gd name="T28" fmla="*/ 42 w 520"/>
                <a:gd name="T29" fmla="*/ 0 h 2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E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044" name="Freeform 11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>
                <a:gd name="T0" fmla="*/ 6 w 431"/>
                <a:gd name="T1" fmla="*/ 38 h 233"/>
                <a:gd name="T2" fmla="*/ 9 w 431"/>
                <a:gd name="T3" fmla="*/ 20 h 233"/>
                <a:gd name="T4" fmla="*/ 42 w 431"/>
                <a:gd name="T5" fmla="*/ 2 h 233"/>
                <a:gd name="T6" fmla="*/ 90 w 431"/>
                <a:gd name="T7" fmla="*/ 35 h 233"/>
                <a:gd name="T8" fmla="*/ 189 w 431"/>
                <a:gd name="T9" fmla="*/ 89 h 233"/>
                <a:gd name="T10" fmla="*/ 288 w 431"/>
                <a:gd name="T11" fmla="*/ 140 h 233"/>
                <a:gd name="T12" fmla="*/ 375 w 431"/>
                <a:gd name="T13" fmla="*/ 176 h 233"/>
                <a:gd name="T14" fmla="*/ 396 w 431"/>
                <a:gd name="T15" fmla="*/ 176 h 233"/>
                <a:gd name="T16" fmla="*/ 429 w 431"/>
                <a:gd name="T17" fmla="*/ 212 h 233"/>
                <a:gd name="T18" fmla="*/ 408 w 431"/>
                <a:gd name="T19" fmla="*/ 233 h 233"/>
                <a:gd name="T20" fmla="*/ 333 w 431"/>
                <a:gd name="T21" fmla="*/ 212 h 233"/>
                <a:gd name="T22" fmla="*/ 186 w 431"/>
                <a:gd name="T23" fmla="*/ 143 h 233"/>
                <a:gd name="T24" fmla="*/ 48 w 431"/>
                <a:gd name="T25" fmla="*/ 68 h 233"/>
                <a:gd name="T26" fmla="*/ 6 w 431"/>
                <a:gd name="T27" fmla="*/ 38 h 2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E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045" name="Freeform 12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>
                <a:gd name="T0" fmla="*/ 2 w 396"/>
                <a:gd name="T1" fmla="*/ 9 h 227"/>
                <a:gd name="T2" fmla="*/ 53 w 396"/>
                <a:gd name="T3" fmla="*/ 66 h 227"/>
                <a:gd name="T4" fmla="*/ 176 w 396"/>
                <a:gd name="T5" fmla="*/ 132 h 227"/>
                <a:gd name="T6" fmla="*/ 293 w 396"/>
                <a:gd name="T7" fmla="*/ 189 h 227"/>
                <a:gd name="T8" fmla="*/ 341 w 396"/>
                <a:gd name="T9" fmla="*/ 222 h 227"/>
                <a:gd name="T10" fmla="*/ 377 w 396"/>
                <a:gd name="T11" fmla="*/ 219 h 227"/>
                <a:gd name="T12" fmla="*/ 377 w 396"/>
                <a:gd name="T13" fmla="*/ 180 h 227"/>
                <a:gd name="T14" fmla="*/ 260 w 396"/>
                <a:gd name="T15" fmla="*/ 126 h 227"/>
                <a:gd name="T16" fmla="*/ 113 w 396"/>
                <a:gd name="T17" fmla="*/ 51 h 227"/>
                <a:gd name="T18" fmla="*/ 41 w 396"/>
                <a:gd name="T19" fmla="*/ 9 h 227"/>
                <a:gd name="T20" fmla="*/ 2 w 396"/>
                <a:gd name="T21" fmla="*/ 9 h 2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E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046" name="Freeform 13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>
                <a:gd name="T0" fmla="*/ 3 w 516"/>
                <a:gd name="T1" fmla="*/ 10 h 223"/>
                <a:gd name="T2" fmla="*/ 105 w 516"/>
                <a:gd name="T3" fmla="*/ 97 h 223"/>
                <a:gd name="T4" fmla="*/ 243 w 516"/>
                <a:gd name="T5" fmla="*/ 178 h 223"/>
                <a:gd name="T6" fmla="*/ 357 w 516"/>
                <a:gd name="T7" fmla="*/ 217 h 223"/>
                <a:gd name="T8" fmla="*/ 498 w 516"/>
                <a:gd name="T9" fmla="*/ 214 h 223"/>
                <a:gd name="T10" fmla="*/ 468 w 516"/>
                <a:gd name="T11" fmla="*/ 187 h 223"/>
                <a:gd name="T12" fmla="*/ 309 w 516"/>
                <a:gd name="T13" fmla="*/ 136 h 223"/>
                <a:gd name="T14" fmla="*/ 123 w 516"/>
                <a:gd name="T15" fmla="*/ 34 h 223"/>
                <a:gd name="T16" fmla="*/ 3 w 516"/>
                <a:gd name="T17" fmla="*/ 10 h 2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E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047" name="Freeform 14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>
                <a:gd name="T0" fmla="*/ 69 w 414"/>
                <a:gd name="T1" fmla="*/ 60 h 100"/>
                <a:gd name="T2" fmla="*/ 12 w 414"/>
                <a:gd name="T3" fmla="*/ 42 h 100"/>
                <a:gd name="T4" fmla="*/ 3 w 414"/>
                <a:gd name="T5" fmla="*/ 15 h 100"/>
                <a:gd name="T6" fmla="*/ 30 w 414"/>
                <a:gd name="T7" fmla="*/ 0 h 100"/>
                <a:gd name="T8" fmla="*/ 117 w 414"/>
                <a:gd name="T9" fmla="*/ 18 h 100"/>
                <a:gd name="T10" fmla="*/ 243 w 414"/>
                <a:gd name="T11" fmla="*/ 48 h 100"/>
                <a:gd name="T12" fmla="*/ 387 w 414"/>
                <a:gd name="T13" fmla="*/ 48 h 100"/>
                <a:gd name="T14" fmla="*/ 408 w 414"/>
                <a:gd name="T15" fmla="*/ 54 h 100"/>
                <a:gd name="T16" fmla="*/ 381 w 414"/>
                <a:gd name="T17" fmla="*/ 87 h 100"/>
                <a:gd name="T18" fmla="*/ 318 w 414"/>
                <a:gd name="T19" fmla="*/ 99 h 100"/>
                <a:gd name="T20" fmla="*/ 195 w 414"/>
                <a:gd name="T21" fmla="*/ 93 h 100"/>
                <a:gd name="T22" fmla="*/ 69 w 414"/>
                <a:gd name="T23" fmla="*/ 6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E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048" name="Freeform 15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>
                <a:gd name="T0" fmla="*/ 3 w 150"/>
                <a:gd name="T1" fmla="*/ 67 h 72"/>
                <a:gd name="T2" fmla="*/ 84 w 150"/>
                <a:gd name="T3" fmla="*/ 19 h 72"/>
                <a:gd name="T4" fmla="*/ 123 w 150"/>
                <a:gd name="T5" fmla="*/ 1 h 72"/>
                <a:gd name="T6" fmla="*/ 150 w 150"/>
                <a:gd name="T7" fmla="*/ 22 h 72"/>
                <a:gd name="T8" fmla="*/ 123 w 150"/>
                <a:gd name="T9" fmla="*/ 55 h 72"/>
                <a:gd name="T10" fmla="*/ 90 w 150"/>
                <a:gd name="T11" fmla="*/ 70 h 72"/>
                <a:gd name="T12" fmla="*/ 0 w 150"/>
                <a:gd name="T13" fmla="*/ 67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E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049" name="Freeform 16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>
                <a:gd name="T0" fmla="*/ 1 w 148"/>
                <a:gd name="T1" fmla="*/ 69 h 91"/>
                <a:gd name="T2" fmla="*/ 25 w 148"/>
                <a:gd name="T3" fmla="*/ 51 h 91"/>
                <a:gd name="T4" fmla="*/ 100 w 148"/>
                <a:gd name="T5" fmla="*/ 9 h 91"/>
                <a:gd name="T6" fmla="*/ 133 w 148"/>
                <a:gd name="T7" fmla="*/ 3 h 91"/>
                <a:gd name="T8" fmla="*/ 136 w 148"/>
                <a:gd name="T9" fmla="*/ 27 h 91"/>
                <a:gd name="T10" fmla="*/ 61 w 148"/>
                <a:gd name="T11" fmla="*/ 75 h 91"/>
                <a:gd name="T12" fmla="*/ 19 w 148"/>
                <a:gd name="T13" fmla="*/ 90 h 91"/>
                <a:gd name="T14" fmla="*/ 1 w 148"/>
                <a:gd name="T15" fmla="*/ 69 h 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E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050" name="Freeform 17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>
                <a:gd name="T0" fmla="*/ 172 w 938"/>
                <a:gd name="T1" fmla="*/ 86 h 158"/>
                <a:gd name="T2" fmla="*/ 61 w 938"/>
                <a:gd name="T3" fmla="*/ 137 h 158"/>
                <a:gd name="T4" fmla="*/ 16 w 938"/>
                <a:gd name="T5" fmla="*/ 155 h 158"/>
                <a:gd name="T6" fmla="*/ 7 w 938"/>
                <a:gd name="T7" fmla="*/ 122 h 158"/>
                <a:gd name="T8" fmla="*/ 58 w 938"/>
                <a:gd name="T9" fmla="*/ 80 h 158"/>
                <a:gd name="T10" fmla="*/ 172 w 938"/>
                <a:gd name="T11" fmla="*/ 38 h 158"/>
                <a:gd name="T12" fmla="*/ 304 w 938"/>
                <a:gd name="T13" fmla="*/ 11 h 158"/>
                <a:gd name="T14" fmla="*/ 463 w 938"/>
                <a:gd name="T15" fmla="*/ 2 h 158"/>
                <a:gd name="T16" fmla="*/ 631 w 938"/>
                <a:gd name="T17" fmla="*/ 23 h 158"/>
                <a:gd name="T18" fmla="*/ 796 w 938"/>
                <a:gd name="T19" fmla="*/ 53 h 158"/>
                <a:gd name="T20" fmla="*/ 841 w 938"/>
                <a:gd name="T21" fmla="*/ 47 h 158"/>
                <a:gd name="T22" fmla="*/ 907 w 938"/>
                <a:gd name="T23" fmla="*/ 71 h 158"/>
                <a:gd name="T24" fmla="*/ 919 w 938"/>
                <a:gd name="T25" fmla="*/ 101 h 158"/>
                <a:gd name="T26" fmla="*/ 793 w 938"/>
                <a:gd name="T27" fmla="*/ 98 h 158"/>
                <a:gd name="T28" fmla="*/ 634 w 938"/>
                <a:gd name="T29" fmla="*/ 62 h 158"/>
                <a:gd name="T30" fmla="*/ 439 w 938"/>
                <a:gd name="T31" fmla="*/ 38 h 158"/>
                <a:gd name="T32" fmla="*/ 238 w 938"/>
                <a:gd name="T33" fmla="*/ 59 h 158"/>
                <a:gd name="T34" fmla="*/ 172 w 938"/>
                <a:gd name="T35" fmla="*/ 86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E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051" name="Freeform 18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>
                <a:gd name="T0" fmla="*/ 18 w 372"/>
                <a:gd name="T1" fmla="*/ 47 h 98"/>
                <a:gd name="T2" fmla="*/ 141 w 372"/>
                <a:gd name="T3" fmla="*/ 17 h 98"/>
                <a:gd name="T4" fmla="*/ 246 w 372"/>
                <a:gd name="T5" fmla="*/ 2 h 98"/>
                <a:gd name="T6" fmla="*/ 351 w 372"/>
                <a:gd name="T7" fmla="*/ 5 h 98"/>
                <a:gd name="T8" fmla="*/ 372 w 372"/>
                <a:gd name="T9" fmla="*/ 23 h 98"/>
                <a:gd name="T10" fmla="*/ 354 w 372"/>
                <a:gd name="T11" fmla="*/ 44 h 98"/>
                <a:gd name="T12" fmla="*/ 264 w 372"/>
                <a:gd name="T13" fmla="*/ 50 h 98"/>
                <a:gd name="T14" fmla="*/ 168 w 372"/>
                <a:gd name="T15" fmla="*/ 53 h 98"/>
                <a:gd name="T16" fmla="*/ 72 w 372"/>
                <a:gd name="T17" fmla="*/ 77 h 98"/>
                <a:gd name="T18" fmla="*/ 15 w 372"/>
                <a:gd name="T19" fmla="*/ 95 h 98"/>
                <a:gd name="T20" fmla="*/ 0 w 372"/>
                <a:gd name="T21" fmla="*/ 56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E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74771" name="Freeform 19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>
                <a:gd name="T0" fmla="*/ 0 w 318"/>
                <a:gd name="T1" fmla="*/ 158 h 158"/>
                <a:gd name="T2" fmla="*/ 12 w 318"/>
                <a:gd name="T3" fmla="*/ 137 h 158"/>
                <a:gd name="T4" fmla="*/ 162 w 318"/>
                <a:gd name="T5" fmla="*/ 71 h 158"/>
                <a:gd name="T6" fmla="*/ 249 w 318"/>
                <a:gd name="T7" fmla="*/ 20 h 158"/>
                <a:gd name="T8" fmla="*/ 285 w 318"/>
                <a:gd name="T9" fmla="*/ 2 h 158"/>
                <a:gd name="T10" fmla="*/ 309 w 318"/>
                <a:gd name="T11" fmla="*/ 11 h 158"/>
                <a:gd name="T12" fmla="*/ 303 w 318"/>
                <a:gd name="T13" fmla="*/ 47 h 158"/>
                <a:gd name="T14" fmla="*/ 219 w 318"/>
                <a:gd name="T15" fmla="*/ 89 h 158"/>
                <a:gd name="T16" fmla="*/ 108 w 318"/>
                <a:gd name="T17" fmla="*/ 140 h 158"/>
                <a:gd name="T18" fmla="*/ 57 w 318"/>
                <a:gd name="T19" fmla="*/ 152 h 158"/>
                <a:gd name="T20" fmla="*/ 0 w 318"/>
                <a:gd name="T21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IE" sz="2400" dirty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053" name="Freeform 20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>
                <a:gd name="T0" fmla="*/ 3 w 380"/>
                <a:gd name="T1" fmla="*/ 165 h 174"/>
                <a:gd name="T2" fmla="*/ 129 w 380"/>
                <a:gd name="T3" fmla="*/ 93 h 174"/>
                <a:gd name="T4" fmla="*/ 261 w 380"/>
                <a:gd name="T5" fmla="*/ 30 h 174"/>
                <a:gd name="T6" fmla="*/ 351 w 380"/>
                <a:gd name="T7" fmla="*/ 0 h 174"/>
                <a:gd name="T8" fmla="*/ 378 w 380"/>
                <a:gd name="T9" fmla="*/ 27 h 174"/>
                <a:gd name="T10" fmla="*/ 336 w 380"/>
                <a:gd name="T11" fmla="*/ 51 h 174"/>
                <a:gd name="T12" fmla="*/ 291 w 380"/>
                <a:gd name="T13" fmla="*/ 60 h 174"/>
                <a:gd name="T14" fmla="*/ 240 w 380"/>
                <a:gd name="T15" fmla="*/ 75 h 174"/>
                <a:gd name="T16" fmla="*/ 189 w 380"/>
                <a:gd name="T17" fmla="*/ 120 h 174"/>
                <a:gd name="T18" fmla="*/ 102 w 380"/>
                <a:gd name="T19" fmla="*/ 174 h 174"/>
                <a:gd name="T20" fmla="*/ 0 w 380"/>
                <a:gd name="T21" fmla="*/ 162 h 1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E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054" name="Freeform 21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>
                <a:gd name="T0" fmla="*/ 84 w 523"/>
                <a:gd name="T1" fmla="*/ 11 h 69"/>
                <a:gd name="T2" fmla="*/ 27 w 523"/>
                <a:gd name="T3" fmla="*/ 5 h 69"/>
                <a:gd name="T4" fmla="*/ 9 w 523"/>
                <a:gd name="T5" fmla="*/ 35 h 69"/>
                <a:gd name="T6" fmla="*/ 81 w 523"/>
                <a:gd name="T7" fmla="*/ 56 h 69"/>
                <a:gd name="T8" fmla="*/ 255 w 523"/>
                <a:gd name="T9" fmla="*/ 68 h 69"/>
                <a:gd name="T10" fmla="*/ 432 w 523"/>
                <a:gd name="T11" fmla="*/ 50 h 69"/>
                <a:gd name="T12" fmla="*/ 513 w 523"/>
                <a:gd name="T13" fmla="*/ 5 h 69"/>
                <a:gd name="T14" fmla="*/ 372 w 523"/>
                <a:gd name="T15" fmla="*/ 20 h 69"/>
                <a:gd name="T16" fmla="*/ 141 w 523"/>
                <a:gd name="T17" fmla="*/ 14 h 69"/>
                <a:gd name="T18" fmla="*/ 84 w 523"/>
                <a:gd name="T19" fmla="*/ 11 h 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E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74774" name="Freeform 22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>
                <a:gd name="T0" fmla="*/ 23 w 537"/>
                <a:gd name="T1" fmla="*/ 6 h 120"/>
                <a:gd name="T2" fmla="*/ 188 w 537"/>
                <a:gd name="T3" fmla="*/ 3 h 120"/>
                <a:gd name="T4" fmla="*/ 323 w 537"/>
                <a:gd name="T5" fmla="*/ 27 h 120"/>
                <a:gd name="T6" fmla="*/ 464 w 537"/>
                <a:gd name="T7" fmla="*/ 69 h 120"/>
                <a:gd name="T8" fmla="*/ 521 w 537"/>
                <a:gd name="T9" fmla="*/ 90 h 120"/>
                <a:gd name="T10" fmla="*/ 533 w 537"/>
                <a:gd name="T11" fmla="*/ 105 h 120"/>
                <a:gd name="T12" fmla="*/ 497 w 537"/>
                <a:gd name="T13" fmla="*/ 120 h 120"/>
                <a:gd name="T14" fmla="*/ 452 w 537"/>
                <a:gd name="T15" fmla="*/ 108 h 120"/>
                <a:gd name="T16" fmla="*/ 350 w 537"/>
                <a:gd name="T17" fmla="*/ 72 h 120"/>
                <a:gd name="T18" fmla="*/ 158 w 537"/>
                <a:gd name="T19" fmla="*/ 39 h 120"/>
                <a:gd name="T20" fmla="*/ 50 w 537"/>
                <a:gd name="T21" fmla="*/ 39 h 120"/>
                <a:gd name="T22" fmla="*/ 23 w 537"/>
                <a:gd name="T23" fmla="*/ 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IE" sz="2400" dirty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74775" name="Freeform 23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>
                <a:gd name="T0" fmla="*/ 800 w 800"/>
                <a:gd name="T1" fmla="*/ 24 h 143"/>
                <a:gd name="T2" fmla="*/ 782 w 800"/>
                <a:gd name="T3" fmla="*/ 15 h 143"/>
                <a:gd name="T4" fmla="*/ 659 w 800"/>
                <a:gd name="T5" fmla="*/ 63 h 143"/>
                <a:gd name="T6" fmla="*/ 500 w 800"/>
                <a:gd name="T7" fmla="*/ 84 h 143"/>
                <a:gd name="T8" fmla="*/ 326 w 800"/>
                <a:gd name="T9" fmla="*/ 69 h 143"/>
                <a:gd name="T10" fmla="*/ 98 w 800"/>
                <a:gd name="T11" fmla="*/ 21 h 143"/>
                <a:gd name="T12" fmla="*/ 11 w 800"/>
                <a:gd name="T13" fmla="*/ 6 h 143"/>
                <a:gd name="T14" fmla="*/ 32 w 800"/>
                <a:gd name="T15" fmla="*/ 60 h 143"/>
                <a:gd name="T16" fmla="*/ 155 w 800"/>
                <a:gd name="T17" fmla="*/ 96 h 143"/>
                <a:gd name="T18" fmla="*/ 410 w 800"/>
                <a:gd name="T19" fmla="*/ 138 h 143"/>
                <a:gd name="T20" fmla="*/ 596 w 800"/>
                <a:gd name="T21" fmla="*/ 129 h 143"/>
                <a:gd name="T22" fmla="*/ 737 w 800"/>
                <a:gd name="T23" fmla="*/ 90 h 143"/>
                <a:gd name="T24" fmla="*/ 788 w 800"/>
                <a:gd name="T25" fmla="*/ 69 h 143"/>
                <a:gd name="T26" fmla="*/ 800 w 800"/>
                <a:gd name="T27" fmla="*/ 2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IE" sz="2400" dirty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057" name="Freeform 24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>
                <a:gd name="T0" fmla="*/ 402 w 402"/>
                <a:gd name="T1" fmla="*/ 0 h 115"/>
                <a:gd name="T2" fmla="*/ 384 w 402"/>
                <a:gd name="T3" fmla="*/ 12 h 115"/>
                <a:gd name="T4" fmla="*/ 276 w 402"/>
                <a:gd name="T5" fmla="*/ 51 h 115"/>
                <a:gd name="T6" fmla="*/ 165 w 402"/>
                <a:gd name="T7" fmla="*/ 66 h 115"/>
                <a:gd name="T8" fmla="*/ 51 w 402"/>
                <a:gd name="T9" fmla="*/ 57 h 115"/>
                <a:gd name="T10" fmla="*/ 15 w 402"/>
                <a:gd name="T11" fmla="*/ 54 h 115"/>
                <a:gd name="T12" fmla="*/ 3 w 402"/>
                <a:gd name="T13" fmla="*/ 69 h 115"/>
                <a:gd name="T14" fmla="*/ 9 w 402"/>
                <a:gd name="T15" fmla="*/ 93 h 115"/>
                <a:gd name="T16" fmla="*/ 54 w 402"/>
                <a:gd name="T17" fmla="*/ 102 h 115"/>
                <a:gd name="T18" fmla="*/ 198 w 402"/>
                <a:gd name="T19" fmla="*/ 111 h 115"/>
                <a:gd name="T20" fmla="*/ 336 w 402"/>
                <a:gd name="T21" fmla="*/ 75 h 115"/>
                <a:gd name="T22" fmla="*/ 375 w 402"/>
                <a:gd name="T23" fmla="*/ 54 h 115"/>
                <a:gd name="T24" fmla="*/ 402 w 402"/>
                <a:gd name="T25" fmla="*/ 0 h 1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E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027" name="Group 25"/>
          <p:cNvGrpSpPr>
            <a:grpSpLocks/>
          </p:cNvGrpSpPr>
          <p:nvPr/>
        </p:nvGrpSpPr>
        <p:grpSpPr bwMode="auto">
          <a:xfrm>
            <a:off x="0" y="6180138"/>
            <a:ext cx="9169400" cy="138112"/>
            <a:chOff x="0" y="4032"/>
            <a:chExt cx="5776" cy="87"/>
          </a:xfrm>
        </p:grpSpPr>
        <p:sp>
          <p:nvSpPr>
            <p:cNvPr id="1033" name="Freeform 26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>
                <a:gd name="T0" fmla="*/ 165 w 1735"/>
                <a:gd name="T1" fmla="*/ 6 h 72"/>
                <a:gd name="T2" fmla="*/ 450 w 1735"/>
                <a:gd name="T3" fmla="*/ 3 h 72"/>
                <a:gd name="T4" fmla="*/ 714 w 1735"/>
                <a:gd name="T5" fmla="*/ 12 h 72"/>
                <a:gd name="T6" fmla="*/ 957 w 1735"/>
                <a:gd name="T7" fmla="*/ 24 h 72"/>
                <a:gd name="T8" fmla="*/ 1173 w 1735"/>
                <a:gd name="T9" fmla="*/ 24 h 72"/>
                <a:gd name="T10" fmla="*/ 1473 w 1735"/>
                <a:gd name="T11" fmla="*/ 15 h 72"/>
                <a:gd name="T12" fmla="*/ 1617 w 1735"/>
                <a:gd name="T13" fmla="*/ 0 h 72"/>
                <a:gd name="T14" fmla="*/ 1719 w 1735"/>
                <a:gd name="T15" fmla="*/ 15 h 72"/>
                <a:gd name="T16" fmla="*/ 1716 w 1735"/>
                <a:gd name="T17" fmla="*/ 66 h 72"/>
                <a:gd name="T18" fmla="*/ 1632 w 1735"/>
                <a:gd name="T19" fmla="*/ 51 h 72"/>
                <a:gd name="T20" fmla="*/ 1407 w 1735"/>
                <a:gd name="T21" fmla="*/ 51 h 72"/>
                <a:gd name="T22" fmla="*/ 1191 w 1735"/>
                <a:gd name="T23" fmla="*/ 48 h 72"/>
                <a:gd name="T24" fmla="*/ 870 w 1735"/>
                <a:gd name="T25" fmla="*/ 60 h 72"/>
                <a:gd name="T26" fmla="*/ 492 w 1735"/>
                <a:gd name="T27" fmla="*/ 48 h 72"/>
                <a:gd name="T28" fmla="*/ 291 w 1735"/>
                <a:gd name="T29" fmla="*/ 27 h 72"/>
                <a:gd name="T30" fmla="*/ 21 w 1735"/>
                <a:gd name="T31" fmla="*/ 36 h 72"/>
                <a:gd name="T32" fmla="*/ 165 w 1735"/>
                <a:gd name="T33" fmla="*/ 6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E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034" name="Freeform 27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>
                <a:gd name="T0" fmla="*/ 2641 w 2655"/>
                <a:gd name="T1" fmla="*/ 6 h 60"/>
                <a:gd name="T2" fmla="*/ 2620 w 2655"/>
                <a:gd name="T3" fmla="*/ 30 h 60"/>
                <a:gd name="T4" fmla="*/ 2368 w 2655"/>
                <a:gd name="T5" fmla="*/ 45 h 60"/>
                <a:gd name="T6" fmla="*/ 2023 w 2655"/>
                <a:gd name="T7" fmla="*/ 60 h 60"/>
                <a:gd name="T8" fmla="*/ 1786 w 2655"/>
                <a:gd name="T9" fmla="*/ 48 h 60"/>
                <a:gd name="T10" fmla="*/ 1525 w 2655"/>
                <a:gd name="T11" fmla="*/ 36 h 60"/>
                <a:gd name="T12" fmla="*/ 1195 w 2655"/>
                <a:gd name="T13" fmla="*/ 45 h 60"/>
                <a:gd name="T14" fmla="*/ 817 w 2655"/>
                <a:gd name="T15" fmla="*/ 39 h 60"/>
                <a:gd name="T16" fmla="*/ 499 w 2655"/>
                <a:gd name="T17" fmla="*/ 27 h 60"/>
                <a:gd name="T18" fmla="*/ 136 w 2655"/>
                <a:gd name="T19" fmla="*/ 39 h 60"/>
                <a:gd name="T20" fmla="*/ 10 w 2655"/>
                <a:gd name="T21" fmla="*/ 33 h 60"/>
                <a:gd name="T22" fmla="*/ 76 w 2655"/>
                <a:gd name="T23" fmla="*/ 24 h 60"/>
                <a:gd name="T24" fmla="*/ 310 w 2655"/>
                <a:gd name="T25" fmla="*/ 18 h 60"/>
                <a:gd name="T26" fmla="*/ 544 w 2655"/>
                <a:gd name="T27" fmla="*/ 0 h 60"/>
                <a:gd name="T28" fmla="*/ 853 w 2655"/>
                <a:gd name="T29" fmla="*/ 21 h 60"/>
                <a:gd name="T30" fmla="*/ 1114 w 2655"/>
                <a:gd name="T31" fmla="*/ 21 h 60"/>
                <a:gd name="T32" fmla="*/ 1399 w 2655"/>
                <a:gd name="T33" fmla="*/ 3 h 60"/>
                <a:gd name="T34" fmla="*/ 1588 w 2655"/>
                <a:gd name="T35" fmla="*/ 9 h 60"/>
                <a:gd name="T36" fmla="*/ 1807 w 2655"/>
                <a:gd name="T37" fmla="*/ 21 h 60"/>
                <a:gd name="T38" fmla="*/ 2035 w 2655"/>
                <a:gd name="T39" fmla="*/ 12 h 60"/>
                <a:gd name="T40" fmla="*/ 2290 w 2655"/>
                <a:gd name="T41" fmla="*/ 18 h 60"/>
                <a:gd name="T42" fmla="*/ 2596 w 2655"/>
                <a:gd name="T43" fmla="*/ 3 h 60"/>
                <a:gd name="T44" fmla="*/ 2641 w 2655"/>
                <a:gd name="T45" fmla="*/ 6 h 6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E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035" name="Freeform 28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>
                <a:gd name="T0" fmla="*/ 1893 w 2041"/>
                <a:gd name="T1" fmla="*/ 39 h 62"/>
                <a:gd name="T2" fmla="*/ 1578 w 2041"/>
                <a:gd name="T3" fmla="*/ 45 h 62"/>
                <a:gd name="T4" fmla="*/ 1011 w 2041"/>
                <a:gd name="T5" fmla="*/ 60 h 62"/>
                <a:gd name="T6" fmla="*/ 438 w 2041"/>
                <a:gd name="T7" fmla="*/ 57 h 62"/>
                <a:gd name="T8" fmla="*/ 0 w 2041"/>
                <a:gd name="T9" fmla="*/ 36 h 62"/>
                <a:gd name="T10" fmla="*/ 0 w 2041"/>
                <a:gd name="T11" fmla="*/ 3 h 62"/>
                <a:gd name="T12" fmla="*/ 210 w 2041"/>
                <a:gd name="T13" fmla="*/ 18 h 62"/>
                <a:gd name="T14" fmla="*/ 474 w 2041"/>
                <a:gd name="T15" fmla="*/ 21 h 62"/>
                <a:gd name="T16" fmla="*/ 678 w 2041"/>
                <a:gd name="T17" fmla="*/ 9 h 62"/>
                <a:gd name="T18" fmla="*/ 897 w 2041"/>
                <a:gd name="T19" fmla="*/ 9 h 62"/>
                <a:gd name="T20" fmla="*/ 1167 w 2041"/>
                <a:gd name="T21" fmla="*/ 30 h 62"/>
                <a:gd name="T22" fmla="*/ 1500 w 2041"/>
                <a:gd name="T23" fmla="*/ 24 h 62"/>
                <a:gd name="T24" fmla="*/ 1758 w 2041"/>
                <a:gd name="T25" fmla="*/ 3 h 62"/>
                <a:gd name="T26" fmla="*/ 1938 w 2041"/>
                <a:gd name="T27" fmla="*/ 18 h 62"/>
                <a:gd name="T28" fmla="*/ 2034 w 2041"/>
                <a:gd name="T29" fmla="*/ 33 h 62"/>
                <a:gd name="T30" fmla="*/ 1893 w 2041"/>
                <a:gd name="T31" fmla="*/ 39 h 6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IE" sz="2400" smtClean="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</p:grpSp>
      <p:sp>
        <p:nvSpPr>
          <p:cNvPr id="1028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83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9" name="Rectangle 3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74783" name="Rectangle 3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5163" y="6367463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74784" name="Rectangle 3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3563" y="6367463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74785" name="Rectangle 3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32563" y="6367463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0908AE-7BC5-4EBE-AB9C-8F56AD3A718A}" type="slidenum">
              <a:rPr lang="en-GB">
                <a:solidFill>
                  <a:srgbClr val="545472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65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6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wmf"/><Relationship Id="rId4" Type="http://schemas.openxmlformats.org/officeDocument/2006/relationships/image" Target="../media/image29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wmf"/><Relationship Id="rId4" Type="http://schemas.openxmlformats.org/officeDocument/2006/relationships/image" Target="../media/image12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7" Type="http://schemas.openxmlformats.org/officeDocument/2006/relationships/image" Target="../media/image39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wmf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t.ie/" TargetMode="External"/><Relationship Id="rId3" Type="http://schemas.openxmlformats.org/officeDocument/2006/relationships/hyperlink" Target="http://www.curriculumonline.ie/" TargetMode="External"/><Relationship Id="rId7" Type="http://schemas.openxmlformats.org/officeDocument/2006/relationships/hyperlink" Target="http://www.ul.ie/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areersportal.ie/" TargetMode="External"/><Relationship Id="rId5" Type="http://schemas.openxmlformats.org/officeDocument/2006/relationships/hyperlink" Target="http://www.qualifax.ie/" TargetMode="External"/><Relationship Id="rId4" Type="http://schemas.openxmlformats.org/officeDocument/2006/relationships/hyperlink" Target="http://www.examinations.ie/" TargetMode="External"/><Relationship Id="rId9" Type="http://schemas.openxmlformats.org/officeDocument/2006/relationships/hyperlink" Target="http://www.mic.ul.ie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reersportal.ie/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illaloecc.i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w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1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IE" b="1" cap="all" spc="300" dirty="0" smtClean="0">
                <a:solidFill>
                  <a:srgbClr val="0070C0"/>
                </a:solidFill>
                <a:latin typeface="Broadway" pitchFamily="82" charset="0"/>
                <a:ea typeface="+mj-ea"/>
                <a:cs typeface="+mj-cs"/>
              </a:rPr>
              <a:t>St. Anne's community college</a:t>
            </a:r>
          </a:p>
          <a:p>
            <a:r>
              <a:rPr lang="en-IE" sz="3600" b="1" i="0" cap="all" spc="3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SENIOR CHOICES</a:t>
            </a:r>
          </a:p>
          <a:p>
            <a:endParaRPr lang="en-IE" sz="3600" b="1" i="0" cap="all" spc="3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sz="3200" b="1" dirty="0" smtClean="0"/>
              <a:t>INFORMATION EVENING </a:t>
            </a:r>
            <a:br>
              <a:rPr lang="en-IE" sz="3200" b="1" dirty="0" smtClean="0"/>
            </a:br>
            <a:r>
              <a:rPr lang="en-IE" sz="3200" b="1" dirty="0"/>
              <a:t/>
            </a:r>
            <a:br>
              <a:rPr lang="en-IE" sz="3200" b="1" dirty="0"/>
            </a:br>
            <a:r>
              <a:rPr lang="en-IE" sz="3200" b="1" dirty="0" smtClean="0"/>
              <a:t>MONDAY 7</a:t>
            </a:r>
            <a:r>
              <a:rPr lang="en-IE" sz="3200" b="1" baseline="30000" dirty="0" smtClean="0"/>
              <a:t>TH</a:t>
            </a:r>
            <a:r>
              <a:rPr lang="en-IE" sz="3200" b="1" dirty="0" smtClean="0"/>
              <a:t> MARCH 2016</a:t>
            </a:r>
            <a:endParaRPr lang="en-IE" sz="3200" b="1" dirty="0"/>
          </a:p>
        </p:txBody>
      </p:sp>
    </p:spTree>
    <p:extLst>
      <p:ext uri="{BB962C8B-B14F-4D97-AF65-F5344CB8AC3E}">
        <p14:creationId xmlns:p14="http://schemas.microsoft.com/office/powerpoint/2010/main" val="35733094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LCVP Visit </a:t>
            </a:r>
            <a:endParaRPr lang="en-I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44" y="1527175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3129908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LCVP Subject Groupings</a:t>
            </a: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1694640" y="1527176"/>
          <a:ext cx="5718208" cy="4571998"/>
        </p:xfrm>
        <a:graphic>
          <a:graphicData uri="http://schemas.openxmlformats.org/drawingml/2006/table">
            <a:tbl>
              <a:tblPr/>
              <a:tblGrid>
                <a:gridCol w="5718208"/>
              </a:tblGrid>
              <a:tr h="249008">
                <a:tc>
                  <a:txBody>
                    <a:bodyPr/>
                    <a:lstStyle/>
                    <a:p>
                      <a:r>
                        <a:rPr lang="en-IE" sz="1200" b="1" dirty="0">
                          <a:solidFill>
                            <a:srgbClr val="000000"/>
                          </a:solidFill>
                          <a:effectLst/>
                        </a:rPr>
                        <a:t>Vocational Subject Groupings (VSGs) 2015/2016</a:t>
                      </a:r>
                      <a:endParaRPr lang="en-IE" sz="1200" dirty="0">
                        <a:effectLst/>
                      </a:endParaRPr>
                    </a:p>
                  </a:txBody>
                  <a:tcPr marL="32089" marR="32089" marT="32089" marB="32089" anchor="ctr">
                    <a:lnL w="9525" cap="flat" cmpd="sng" algn="ctr">
                      <a:solidFill>
                        <a:srgbClr val="DDDDDD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9008">
                <a:tc>
                  <a:txBody>
                    <a:bodyPr/>
                    <a:lstStyle/>
                    <a:p>
                      <a:r>
                        <a:rPr lang="en-IE" sz="1200" b="1">
                          <a:solidFill>
                            <a:srgbClr val="000000"/>
                          </a:solidFill>
                          <a:effectLst/>
                        </a:rPr>
                        <a:t>Specialist Groupings</a:t>
                      </a:r>
                      <a:endParaRPr lang="en-IE" sz="1200">
                        <a:effectLst/>
                      </a:endParaRPr>
                    </a:p>
                  </a:txBody>
                  <a:tcPr marL="32089" marR="32089" marT="32089" marB="32089" anchor="ctr">
                    <a:lnL w="9525" cap="flat" cmpd="sng" algn="ctr">
                      <a:solidFill>
                        <a:srgbClr val="DDDDDD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51811">
                <a:tc>
                  <a:txBody>
                    <a:bodyPr/>
                    <a:lstStyle/>
                    <a:p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1 Construction Studies; Engineering; Design and Communication Graphics; Technology  - </a:t>
                      </a:r>
                      <a:r>
                        <a:rPr lang="en-IE" sz="1200" b="1" dirty="0">
                          <a:solidFill>
                            <a:srgbClr val="000000"/>
                          </a:solidFill>
                          <a:effectLst/>
                        </a:rPr>
                        <a:t>Any Two</a:t>
                      </a: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b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2 Physics </a:t>
                      </a:r>
                      <a:r>
                        <a:rPr lang="en-IE" sz="1200" b="1" dirty="0">
                          <a:solidFill>
                            <a:srgbClr val="000000"/>
                          </a:solidFill>
                          <a:effectLst/>
                        </a:rPr>
                        <a:t>and</a:t>
                      </a: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 Construction Studies </a:t>
                      </a:r>
                      <a:r>
                        <a:rPr lang="en-IE" sz="1200" b="1" dirty="0">
                          <a:solidFill>
                            <a:srgbClr val="000000"/>
                          </a:solidFill>
                          <a:effectLst/>
                        </a:rPr>
                        <a:t>or</a:t>
                      </a: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 Engineering </a:t>
                      </a:r>
                      <a:r>
                        <a:rPr lang="en-IE" sz="1200" b="1" dirty="0">
                          <a:solidFill>
                            <a:srgbClr val="000000"/>
                          </a:solidFill>
                          <a:effectLst/>
                        </a:rPr>
                        <a:t>or</a:t>
                      </a: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 Technology </a:t>
                      </a:r>
                      <a:r>
                        <a:rPr lang="en-IE" sz="1200" b="1" dirty="0">
                          <a:solidFill>
                            <a:srgbClr val="000000"/>
                          </a:solidFill>
                          <a:effectLst/>
                        </a:rPr>
                        <a:t>or</a:t>
                      </a: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 Design &amp; Communication Graphics</a:t>
                      </a:r>
                      <a:b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3 Agricultural Science</a:t>
                      </a:r>
                      <a:r>
                        <a:rPr lang="en-IE" sz="1200" b="1" dirty="0">
                          <a:solidFill>
                            <a:srgbClr val="000000"/>
                          </a:solidFill>
                          <a:effectLst/>
                        </a:rPr>
                        <a:t> and</a:t>
                      </a: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 Construction Studies </a:t>
                      </a:r>
                      <a:r>
                        <a:rPr lang="en-IE" sz="1200" b="1" dirty="0">
                          <a:solidFill>
                            <a:srgbClr val="000000"/>
                          </a:solidFill>
                          <a:effectLst/>
                        </a:rPr>
                        <a:t>or </a:t>
                      </a: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Engineering </a:t>
                      </a:r>
                      <a:r>
                        <a:rPr lang="en-IE" sz="1200" b="1" dirty="0">
                          <a:solidFill>
                            <a:srgbClr val="000000"/>
                          </a:solidFill>
                          <a:effectLst/>
                        </a:rPr>
                        <a:t>or </a:t>
                      </a: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Technology </a:t>
                      </a:r>
                      <a:r>
                        <a:rPr lang="en-IE" sz="1200" b="1" dirty="0">
                          <a:solidFill>
                            <a:srgbClr val="000000"/>
                          </a:solidFill>
                          <a:effectLst/>
                        </a:rPr>
                        <a:t>or </a:t>
                      </a: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Design &amp; Communication Graphics</a:t>
                      </a:r>
                      <a:b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4 Agricultural Science </a:t>
                      </a:r>
                      <a:r>
                        <a:rPr lang="en-IE" sz="1200" b="1" dirty="0">
                          <a:solidFill>
                            <a:srgbClr val="000000"/>
                          </a:solidFill>
                          <a:effectLst/>
                        </a:rPr>
                        <a:t>and</a:t>
                      </a: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 Chemistry </a:t>
                      </a:r>
                      <a:r>
                        <a:rPr lang="en-IE" sz="1200" b="1" dirty="0">
                          <a:solidFill>
                            <a:srgbClr val="000000"/>
                          </a:solidFill>
                          <a:effectLst/>
                        </a:rPr>
                        <a:t>or</a:t>
                      </a: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 Physics </a:t>
                      </a:r>
                      <a:r>
                        <a:rPr lang="en-IE" sz="1200" b="1" dirty="0">
                          <a:solidFill>
                            <a:srgbClr val="000000"/>
                          </a:solidFill>
                          <a:effectLst/>
                        </a:rPr>
                        <a:t>or </a:t>
                      </a: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Physics/Chemistry </a:t>
                      </a:r>
                      <a:b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5 Home Economics; Agricultural Science; Biology - </a:t>
                      </a:r>
                      <a:r>
                        <a:rPr lang="en-IE" sz="1200" b="1" dirty="0">
                          <a:solidFill>
                            <a:srgbClr val="000000"/>
                          </a:solidFill>
                          <a:effectLst/>
                        </a:rPr>
                        <a:t>Any Two</a:t>
                      </a: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/>
                      </a:r>
                      <a:b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6 Home Economics </a:t>
                      </a:r>
                      <a:r>
                        <a:rPr lang="en-IE" sz="1200" b="1" dirty="0">
                          <a:solidFill>
                            <a:srgbClr val="000000"/>
                          </a:solidFill>
                          <a:effectLst/>
                        </a:rPr>
                        <a:t>and</a:t>
                      </a: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 Art - Design Option </a:t>
                      </a:r>
                      <a:r>
                        <a:rPr lang="en-IE" sz="1200" b="1" dirty="0">
                          <a:solidFill>
                            <a:srgbClr val="000000"/>
                          </a:solidFill>
                          <a:effectLst/>
                        </a:rPr>
                        <a:t>or</a:t>
                      </a: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 Craft Option</a:t>
                      </a:r>
                      <a:b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7 Accounting; Business; Economics - </a:t>
                      </a:r>
                      <a:r>
                        <a:rPr lang="en-IE" sz="1200" b="1" dirty="0">
                          <a:solidFill>
                            <a:srgbClr val="000000"/>
                          </a:solidFill>
                          <a:effectLst/>
                        </a:rPr>
                        <a:t>Any two</a:t>
                      </a: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  </a:t>
                      </a:r>
                      <a:b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8 Physics </a:t>
                      </a:r>
                      <a:r>
                        <a:rPr lang="en-IE" sz="1200" b="1" dirty="0">
                          <a:solidFill>
                            <a:srgbClr val="000000"/>
                          </a:solidFill>
                          <a:effectLst/>
                        </a:rPr>
                        <a:t>and</a:t>
                      </a: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 Chemistry</a:t>
                      </a:r>
                      <a:b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9 Biology </a:t>
                      </a:r>
                      <a:r>
                        <a:rPr lang="en-IE" sz="1200" b="1" dirty="0">
                          <a:solidFill>
                            <a:srgbClr val="000000"/>
                          </a:solidFill>
                          <a:effectLst/>
                        </a:rPr>
                        <a:t>and </a:t>
                      </a: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Chemistry </a:t>
                      </a:r>
                      <a:r>
                        <a:rPr lang="en-IE" sz="1200" b="1" dirty="0">
                          <a:solidFill>
                            <a:srgbClr val="000000"/>
                          </a:solidFill>
                          <a:effectLst/>
                        </a:rPr>
                        <a:t>or</a:t>
                      </a: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 Physics </a:t>
                      </a:r>
                      <a:r>
                        <a:rPr lang="en-IE" sz="1200" b="1" dirty="0">
                          <a:solidFill>
                            <a:srgbClr val="000000"/>
                          </a:solidFill>
                          <a:effectLst/>
                        </a:rPr>
                        <a:t>or</a:t>
                      </a: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 Physics/Chemistry</a:t>
                      </a:r>
                      <a:endParaRPr lang="en-IE" sz="1200" dirty="0">
                        <a:effectLst/>
                      </a:endParaRPr>
                    </a:p>
                    <a:p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10 Biology </a:t>
                      </a:r>
                      <a:r>
                        <a:rPr lang="en-IE" sz="1200" b="1" dirty="0">
                          <a:solidFill>
                            <a:srgbClr val="000000"/>
                          </a:solidFill>
                          <a:effectLst/>
                        </a:rPr>
                        <a:t>and </a:t>
                      </a: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Agricultural Science</a:t>
                      </a:r>
                      <a:endParaRPr lang="en-IE" sz="1200" dirty="0">
                        <a:effectLst/>
                      </a:endParaRPr>
                    </a:p>
                    <a:p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11 Art - Design Option or Craft Option </a:t>
                      </a:r>
                      <a:r>
                        <a:rPr lang="en-IE" sz="1200" b="1" dirty="0">
                          <a:solidFill>
                            <a:srgbClr val="000000"/>
                          </a:solidFill>
                          <a:effectLst/>
                        </a:rPr>
                        <a:t>and </a:t>
                      </a: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Design &amp; Communication Graphics</a:t>
                      </a:r>
                      <a:endParaRPr lang="en-IE" sz="1200" dirty="0">
                        <a:effectLst/>
                      </a:endParaRPr>
                    </a:p>
                  </a:txBody>
                  <a:tcPr marL="32089" marR="32089" marT="32089" marB="32089" anchor="ctr">
                    <a:lnL w="9525" cap="flat" cmpd="sng" algn="ctr">
                      <a:solidFill>
                        <a:srgbClr val="DDDDDD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9008">
                <a:tc>
                  <a:txBody>
                    <a:bodyPr/>
                    <a:lstStyle/>
                    <a:p>
                      <a:r>
                        <a:rPr lang="en-IE" sz="1200" b="1">
                          <a:solidFill>
                            <a:srgbClr val="000000"/>
                          </a:solidFill>
                          <a:effectLst/>
                        </a:rPr>
                        <a:t>Services Groupings</a:t>
                      </a:r>
                      <a:endParaRPr lang="en-IE" sz="1200">
                        <a:effectLst/>
                      </a:endParaRPr>
                    </a:p>
                  </a:txBody>
                  <a:tcPr marL="32089" marR="32089" marT="32089" marB="32089" anchor="ctr">
                    <a:lnL w="9525" cap="flat" cmpd="sng" algn="ctr">
                      <a:solidFill>
                        <a:srgbClr val="DDDDDD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73163">
                <a:tc>
                  <a:txBody>
                    <a:bodyPr/>
                    <a:lstStyle/>
                    <a:p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12 Engineering </a:t>
                      </a:r>
                      <a:r>
                        <a:rPr lang="en-IE" sz="1200" b="1" dirty="0">
                          <a:solidFill>
                            <a:srgbClr val="000000"/>
                          </a:solidFill>
                          <a:effectLst/>
                        </a:rPr>
                        <a:t>or</a:t>
                      </a: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 Technology </a:t>
                      </a:r>
                      <a:r>
                        <a:rPr lang="en-IE" sz="1200" b="1" dirty="0">
                          <a:solidFill>
                            <a:srgbClr val="000000"/>
                          </a:solidFill>
                          <a:effectLst/>
                        </a:rPr>
                        <a:t>or </a:t>
                      </a: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Construction Studies </a:t>
                      </a:r>
                      <a:r>
                        <a:rPr lang="en-IE" sz="1200" b="1" dirty="0">
                          <a:solidFill>
                            <a:srgbClr val="000000"/>
                          </a:solidFill>
                          <a:effectLst/>
                        </a:rPr>
                        <a:t>or </a:t>
                      </a: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Design &amp; Communication Graphics </a:t>
                      </a:r>
                      <a:r>
                        <a:rPr lang="en-IE" sz="1200" b="1" dirty="0">
                          <a:solidFill>
                            <a:srgbClr val="000000"/>
                          </a:solidFill>
                          <a:effectLst/>
                        </a:rPr>
                        <a:t>and </a:t>
                      </a: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Accounting </a:t>
                      </a:r>
                      <a:r>
                        <a:rPr lang="en-IE" sz="1200" b="1" dirty="0">
                          <a:solidFill>
                            <a:srgbClr val="000000"/>
                          </a:solidFill>
                          <a:effectLst/>
                        </a:rPr>
                        <a:t>or </a:t>
                      </a: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Business </a:t>
                      </a:r>
                      <a:r>
                        <a:rPr lang="en-IE" sz="1200" b="1" dirty="0" err="1">
                          <a:solidFill>
                            <a:srgbClr val="000000"/>
                          </a:solidFill>
                          <a:effectLst/>
                        </a:rPr>
                        <a:t>or</a:t>
                      </a:r>
                      <a:r>
                        <a:rPr lang="en-IE" sz="1200" dirty="0" err="1">
                          <a:solidFill>
                            <a:srgbClr val="000000"/>
                          </a:solidFill>
                          <a:effectLst/>
                        </a:rPr>
                        <a:t>Economics</a:t>
                      </a: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/>
                      </a:r>
                      <a:b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13 Home Economics </a:t>
                      </a:r>
                      <a:r>
                        <a:rPr lang="en-IE" sz="1200" b="1" dirty="0">
                          <a:solidFill>
                            <a:srgbClr val="000000"/>
                          </a:solidFill>
                          <a:effectLst/>
                        </a:rPr>
                        <a:t>and </a:t>
                      </a: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Accounting </a:t>
                      </a:r>
                      <a:r>
                        <a:rPr lang="en-IE" sz="1200" b="1" dirty="0">
                          <a:solidFill>
                            <a:srgbClr val="000000"/>
                          </a:solidFill>
                          <a:effectLst/>
                        </a:rPr>
                        <a:t>or </a:t>
                      </a: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Business </a:t>
                      </a:r>
                      <a:r>
                        <a:rPr lang="en-IE" sz="1200" b="1" dirty="0">
                          <a:solidFill>
                            <a:srgbClr val="000000"/>
                          </a:solidFill>
                          <a:effectLst/>
                        </a:rPr>
                        <a:t>or</a:t>
                      </a: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 Economics</a:t>
                      </a:r>
                      <a:b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14 Agricultural Science </a:t>
                      </a:r>
                      <a:r>
                        <a:rPr lang="en-IE" sz="1200" b="1" dirty="0">
                          <a:solidFill>
                            <a:srgbClr val="000000"/>
                          </a:solidFill>
                          <a:effectLst/>
                        </a:rPr>
                        <a:t>and </a:t>
                      </a: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Accounting </a:t>
                      </a:r>
                      <a:r>
                        <a:rPr lang="en-IE" sz="1200" b="1" dirty="0">
                          <a:solidFill>
                            <a:srgbClr val="000000"/>
                          </a:solidFill>
                          <a:effectLst/>
                        </a:rPr>
                        <a:t>or </a:t>
                      </a: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Business </a:t>
                      </a:r>
                      <a:r>
                        <a:rPr lang="en-IE" sz="1200" b="1" dirty="0">
                          <a:solidFill>
                            <a:srgbClr val="000000"/>
                          </a:solidFill>
                          <a:effectLst/>
                        </a:rPr>
                        <a:t>or</a:t>
                      </a: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 Economics</a:t>
                      </a:r>
                      <a:b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15 Art  Design or Craftwork Option </a:t>
                      </a:r>
                      <a:r>
                        <a:rPr lang="en-IE" sz="1200" b="1" dirty="0">
                          <a:solidFill>
                            <a:srgbClr val="000000"/>
                          </a:solidFill>
                          <a:effectLst/>
                        </a:rPr>
                        <a:t>and </a:t>
                      </a: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Accounting </a:t>
                      </a:r>
                      <a:r>
                        <a:rPr lang="en-IE" sz="1200" b="1" dirty="0">
                          <a:solidFill>
                            <a:srgbClr val="000000"/>
                          </a:solidFill>
                          <a:effectLst/>
                        </a:rPr>
                        <a:t>or </a:t>
                      </a: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Business </a:t>
                      </a:r>
                      <a:r>
                        <a:rPr lang="en-IE" sz="1200" b="1" dirty="0">
                          <a:solidFill>
                            <a:srgbClr val="000000"/>
                          </a:solidFill>
                          <a:effectLst/>
                        </a:rPr>
                        <a:t>or</a:t>
                      </a: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 Economics</a:t>
                      </a:r>
                      <a:b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16 Music </a:t>
                      </a:r>
                      <a:r>
                        <a:rPr lang="en-IE" sz="1200" b="1" dirty="0">
                          <a:solidFill>
                            <a:srgbClr val="000000"/>
                          </a:solidFill>
                          <a:effectLst/>
                        </a:rPr>
                        <a:t>and </a:t>
                      </a: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Accounting </a:t>
                      </a:r>
                      <a:r>
                        <a:rPr lang="en-IE" sz="1200" b="1" dirty="0">
                          <a:solidFill>
                            <a:srgbClr val="000000"/>
                          </a:solidFill>
                          <a:effectLst/>
                        </a:rPr>
                        <a:t>or </a:t>
                      </a: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Business </a:t>
                      </a:r>
                      <a:r>
                        <a:rPr lang="en-IE" sz="1200" b="1" dirty="0">
                          <a:solidFill>
                            <a:srgbClr val="000000"/>
                          </a:solidFill>
                          <a:effectLst/>
                        </a:rPr>
                        <a:t>or</a:t>
                      </a:r>
                      <a:r>
                        <a:rPr lang="en-IE" sz="1200" dirty="0">
                          <a:solidFill>
                            <a:srgbClr val="000000"/>
                          </a:solidFill>
                          <a:effectLst/>
                        </a:rPr>
                        <a:t> Economics</a:t>
                      </a:r>
                      <a:endParaRPr lang="en-IE" sz="1200" dirty="0">
                        <a:effectLst/>
                      </a:endParaRPr>
                    </a:p>
                  </a:txBody>
                  <a:tcPr marL="32089" marR="32089" marT="32089" marB="32089" anchor="ctr">
                    <a:lnL w="9525" cap="flat" cmpd="sng" algn="ctr">
                      <a:solidFill>
                        <a:srgbClr val="DDDDDD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2439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tx1"/>
                </a:solidFill>
              </a:rPr>
              <a:t>Junior Cycle</a:t>
            </a:r>
            <a:r>
              <a:rPr lang="en-IE" dirty="0" smtClean="0">
                <a:solidFill>
                  <a:schemeClr val="tx1"/>
                </a:solidFill>
                <a:sym typeface="Wingdings" pitchFamily="2" charset="2"/>
              </a:rPr>
              <a:t> Senior Cycle</a:t>
            </a:r>
            <a:endParaRPr lang="en-IE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IE" sz="4200" dirty="0" smtClean="0"/>
              <a:t>Business</a:t>
            </a:r>
            <a:r>
              <a:rPr lang="en-IE" sz="4200" dirty="0" smtClean="0">
                <a:sym typeface="Wingdings" pitchFamily="2" charset="2"/>
              </a:rPr>
              <a:t> </a:t>
            </a:r>
          </a:p>
          <a:p>
            <a:pPr lvl="1"/>
            <a:r>
              <a:rPr lang="en-IE" sz="4200" dirty="0" smtClean="0">
                <a:sym typeface="Wingdings" pitchFamily="2" charset="2"/>
              </a:rPr>
              <a:t>Accounting</a:t>
            </a:r>
          </a:p>
          <a:p>
            <a:pPr lvl="1"/>
            <a:r>
              <a:rPr lang="en-IE" sz="4200" dirty="0" smtClean="0">
                <a:sym typeface="Wingdings" pitchFamily="2" charset="2"/>
              </a:rPr>
              <a:t>Economics</a:t>
            </a:r>
          </a:p>
          <a:p>
            <a:pPr lvl="1"/>
            <a:r>
              <a:rPr lang="en-IE" sz="4200" dirty="0" smtClean="0">
                <a:sym typeface="Wingdings" pitchFamily="2" charset="2"/>
              </a:rPr>
              <a:t>Business</a:t>
            </a:r>
            <a:endParaRPr lang="en-IE" sz="4200" dirty="0" smtClean="0"/>
          </a:p>
          <a:p>
            <a:r>
              <a:rPr lang="en-IE" sz="4200" dirty="0" smtClean="0"/>
              <a:t>Science</a:t>
            </a:r>
            <a:r>
              <a:rPr lang="en-IE" sz="4200" dirty="0" smtClean="0">
                <a:sym typeface="Wingdings" pitchFamily="2" charset="2"/>
              </a:rPr>
              <a:t> </a:t>
            </a:r>
          </a:p>
          <a:p>
            <a:pPr lvl="1"/>
            <a:r>
              <a:rPr lang="en-IE" sz="4200" dirty="0" smtClean="0">
                <a:sym typeface="Wingdings" pitchFamily="2" charset="2"/>
              </a:rPr>
              <a:t>Biology</a:t>
            </a:r>
          </a:p>
          <a:p>
            <a:pPr lvl="1"/>
            <a:r>
              <a:rPr lang="en-IE" sz="4200" dirty="0" smtClean="0">
                <a:sym typeface="Wingdings" pitchFamily="2" charset="2"/>
              </a:rPr>
              <a:t>Chemistry</a:t>
            </a:r>
          </a:p>
          <a:p>
            <a:pPr lvl="1"/>
            <a:r>
              <a:rPr lang="en-IE" sz="4200" dirty="0" smtClean="0">
                <a:sym typeface="Wingdings" pitchFamily="2" charset="2"/>
              </a:rPr>
              <a:t>Physics</a:t>
            </a:r>
          </a:p>
          <a:p>
            <a:pPr lvl="1"/>
            <a:r>
              <a:rPr lang="en-IE" sz="4200" dirty="0" smtClean="0">
                <a:sym typeface="Wingdings" pitchFamily="2" charset="2"/>
              </a:rPr>
              <a:t>Agricultural Science</a:t>
            </a:r>
          </a:p>
          <a:p>
            <a:pPr>
              <a:buNone/>
            </a:pPr>
            <a:endParaRPr lang="en-IE" sz="4200" dirty="0" smtClean="0"/>
          </a:p>
          <a:p>
            <a:r>
              <a:rPr lang="en-IE" sz="4200" dirty="0" smtClean="0"/>
              <a:t>Materials  Technology Wood = Woodwork</a:t>
            </a:r>
            <a:r>
              <a:rPr lang="en-IE" sz="4200" dirty="0" smtClean="0">
                <a:sym typeface="Wingdings" pitchFamily="2" charset="2"/>
              </a:rPr>
              <a:t></a:t>
            </a:r>
          </a:p>
          <a:p>
            <a:pPr lvl="1"/>
            <a:r>
              <a:rPr lang="en-IE" sz="4200" dirty="0" smtClean="0"/>
              <a:t>Construction Studies</a:t>
            </a:r>
          </a:p>
          <a:p>
            <a:r>
              <a:rPr lang="en-IE" sz="4200" dirty="0" smtClean="0"/>
              <a:t>Technical Graphics (TG)</a:t>
            </a:r>
          </a:p>
          <a:p>
            <a:pPr lvl="1"/>
            <a:r>
              <a:rPr lang="en-IE" sz="4200" dirty="0" smtClean="0"/>
              <a:t>Design &amp; Communication Graphics </a:t>
            </a:r>
          </a:p>
          <a:p>
            <a:pPr>
              <a:buNone/>
            </a:pPr>
            <a:endParaRPr lang="en-IE" sz="4200" dirty="0" smtClean="0"/>
          </a:p>
          <a:p>
            <a:r>
              <a:rPr lang="en-IE" sz="4200" dirty="0" smtClean="0"/>
              <a:t>Metalwork</a:t>
            </a:r>
            <a:r>
              <a:rPr lang="en-IE" sz="4200" dirty="0" smtClean="0">
                <a:sym typeface="Wingdings" pitchFamily="2" charset="2"/>
              </a:rPr>
              <a:t></a:t>
            </a:r>
          </a:p>
          <a:p>
            <a:pPr lvl="1"/>
            <a:r>
              <a:rPr lang="en-IE" sz="4200" dirty="0" smtClean="0"/>
              <a:t>Engineering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441896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daly\AppData\Local\Microsoft\Windows\Temporary Internet Files\Content.IE5\EG7JRZLQ\MP900422590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35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32240" y="330040"/>
            <a:ext cx="2339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 smtClean="0"/>
              <a:t>Next Steps!</a:t>
            </a:r>
            <a:endParaRPr lang="en-IE" sz="3200" b="1" dirty="0"/>
          </a:p>
        </p:txBody>
      </p:sp>
    </p:spTree>
    <p:extLst>
      <p:ext uri="{BB962C8B-B14F-4D97-AF65-F5344CB8AC3E}">
        <p14:creationId xmlns:p14="http://schemas.microsoft.com/office/powerpoint/2010/main" val="39004709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4000" b="1" dirty="0" smtClean="0"/>
              <a:t>Option Subjects</a:t>
            </a:r>
            <a:endParaRPr lang="en-IE" sz="40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E" sz="4000" b="1" dirty="0" smtClean="0"/>
              <a:t>Think ahead to the next step</a:t>
            </a:r>
          </a:p>
          <a:p>
            <a:r>
              <a:rPr lang="en-IE" sz="4000" b="1" dirty="0" smtClean="0"/>
              <a:t>Keep options open for 3</a:t>
            </a:r>
            <a:r>
              <a:rPr lang="en-IE" sz="4000" b="1" baseline="30000" dirty="0" smtClean="0"/>
              <a:t>rd</a:t>
            </a:r>
            <a:r>
              <a:rPr lang="en-IE" sz="4000" b="1" dirty="0" smtClean="0"/>
              <a:t> level</a:t>
            </a:r>
          </a:p>
          <a:p>
            <a:pPr marL="0" indent="0">
              <a:buNone/>
            </a:pPr>
            <a:endParaRPr lang="en-IE" sz="4000" b="1" dirty="0" smtClean="0"/>
          </a:p>
          <a:p>
            <a:r>
              <a:rPr lang="en-IE" sz="4000" b="1" dirty="0" smtClean="0"/>
              <a:t> College entry in the Republic of Ireland = CAO System: </a:t>
            </a:r>
          </a:p>
          <a:p>
            <a:pPr lvl="1"/>
            <a:r>
              <a:rPr lang="en-IE" sz="3500" dirty="0" smtClean="0"/>
              <a:t>Points </a:t>
            </a:r>
          </a:p>
          <a:p>
            <a:pPr lvl="1"/>
            <a:r>
              <a:rPr lang="en-IE" sz="3500" dirty="0" smtClean="0"/>
              <a:t>Entry Requirements</a:t>
            </a:r>
          </a:p>
          <a:p>
            <a:pPr lvl="2"/>
            <a:r>
              <a:rPr lang="en-IE" sz="3300" dirty="0" smtClean="0">
                <a:sym typeface="Wingdings" pitchFamily="2" charset="2"/>
              </a:rPr>
              <a:t>General Entry Requirements  </a:t>
            </a:r>
          </a:p>
          <a:p>
            <a:pPr lvl="2"/>
            <a:r>
              <a:rPr lang="en-IE" sz="3300" dirty="0" smtClean="0">
                <a:sym typeface="Wingdings" pitchFamily="2" charset="2"/>
              </a:rPr>
              <a:t>Specific Subjects</a:t>
            </a:r>
            <a:endParaRPr lang="en-IE" sz="2600" dirty="0"/>
          </a:p>
        </p:txBody>
      </p:sp>
    </p:spTree>
    <p:extLst>
      <p:ext uri="{BB962C8B-B14F-4D97-AF65-F5344CB8AC3E}">
        <p14:creationId xmlns:p14="http://schemas.microsoft.com/office/powerpoint/2010/main" val="657752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0" y="1628775"/>
            <a:ext cx="9144000" cy="5715000"/>
          </a:xfrm>
        </p:spPr>
        <p:txBody>
          <a:bodyPr/>
          <a:lstStyle/>
          <a:p>
            <a:pPr eaLnBrk="1" hangingPunct="1"/>
            <a:r>
              <a:rPr lang="en-IE" b="1" dirty="0" smtClean="0">
                <a:latin typeface="Comic Sans MS" pitchFamily="66" charset="0"/>
              </a:rPr>
              <a:t>Points are allocated for the six best grades </a:t>
            </a:r>
          </a:p>
          <a:p>
            <a:pPr eaLnBrk="1" hangingPunct="1"/>
            <a:r>
              <a:rPr lang="en-IE" b="1" dirty="0" smtClean="0">
                <a:latin typeface="Comic Sans MS" pitchFamily="66" charset="0"/>
              </a:rPr>
              <a:t>Grades must be achieved in one sitting of the Leaving Certificate</a:t>
            </a:r>
          </a:p>
          <a:p>
            <a:pPr eaLnBrk="1" hangingPunct="1"/>
            <a:r>
              <a:rPr lang="en-IE" b="1" dirty="0" smtClean="0">
                <a:latin typeface="Comic Sans MS" pitchFamily="66" charset="0"/>
              </a:rPr>
              <a:t>Entry to a course will be granted to those who have highest points</a:t>
            </a:r>
          </a:p>
          <a:p>
            <a:pPr eaLnBrk="1" hangingPunct="1"/>
            <a:r>
              <a:rPr lang="en-IE" b="1" dirty="0" smtClean="0">
                <a:latin typeface="Comic Sans MS" pitchFamily="66" charset="0"/>
              </a:rPr>
              <a:t>Colleges do not set the points</a:t>
            </a:r>
          </a:p>
          <a:p>
            <a:pPr eaLnBrk="1" hangingPunct="1"/>
            <a:r>
              <a:rPr lang="en-IE" b="1" dirty="0" smtClean="0">
                <a:latin typeface="Comic Sans MS" pitchFamily="66" charset="0"/>
              </a:rPr>
              <a:t>The points reflect the results of the students and the number of places available in the college in that year</a:t>
            </a:r>
          </a:p>
          <a:p>
            <a:pPr eaLnBrk="1" hangingPunct="1"/>
            <a:endParaRPr lang="en-GB" b="1" dirty="0" smtClean="0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IE" sz="6500" dirty="0" smtClean="0">
                <a:latin typeface="Comic Sans MS" pitchFamily="66" charset="0"/>
              </a:rPr>
              <a:t>Points</a:t>
            </a:r>
            <a:endParaRPr lang="en-GB" sz="6500" dirty="0" smtClean="0">
              <a:latin typeface="Comic Sans MS" pitchFamily="66" charset="0"/>
            </a:endParaRPr>
          </a:p>
        </p:txBody>
      </p:sp>
      <p:pic>
        <p:nvPicPr>
          <p:cNvPr id="16388" name="Picture 4" descr="C:\Documents and Settings\ecathain\Local Settings\Temporary Internet Files\Content.IE5\PQ4Y5JR8\MC900439262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20711">
            <a:off x="7033234" y="-26569"/>
            <a:ext cx="1893927" cy="1893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4000" b="1" dirty="0" smtClean="0"/>
              <a:t>New Grading System 2017</a:t>
            </a:r>
            <a:endParaRPr lang="en-IE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3528" y="1772816"/>
            <a:ext cx="8136904" cy="3713585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IE" sz="1600" b="1" dirty="0">
                <a:latin typeface="Calibri"/>
                <a:ea typeface="Calibri"/>
                <a:cs typeface="Times New Roman"/>
              </a:rPr>
              <a:t>LCVP Common Level</a:t>
            </a:r>
            <a:endParaRPr lang="en-IE" sz="16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IE" sz="1600" dirty="0" smtClean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IE" sz="16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IE" sz="1600" dirty="0" smtClean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IE" sz="1600" dirty="0" smtClean="0">
              <a:latin typeface="Calibri"/>
              <a:ea typeface="Calibri"/>
              <a:cs typeface="Times New Roman"/>
            </a:endParaRPr>
          </a:p>
          <a:p>
            <a:endParaRPr lang="en-IE" dirty="0"/>
          </a:p>
        </p:txBody>
      </p:sp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0" y="-253915"/>
            <a:ext cx="216726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172434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IE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779912" y="1916832"/>
          <a:ext cx="3240360" cy="2592288"/>
        </p:xfrm>
        <a:graphic>
          <a:graphicData uri="http://schemas.openxmlformats.org/drawingml/2006/table">
            <a:tbl>
              <a:tblPr/>
              <a:tblGrid>
                <a:gridCol w="1620180"/>
                <a:gridCol w="1620180"/>
              </a:tblGrid>
              <a:tr h="288032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IE" sz="1800" b="1" dirty="0" err="1">
                          <a:solidFill>
                            <a:srgbClr val="172434"/>
                          </a:solidFill>
                          <a:latin typeface="Helvetica"/>
                          <a:ea typeface="Times New Roman"/>
                          <a:cs typeface="Times New Roman"/>
                        </a:rPr>
                        <a:t>NewGrades</a:t>
                      </a:r>
                      <a:endParaRPr lang="en-I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IE" sz="1800" b="1">
                          <a:solidFill>
                            <a:srgbClr val="172434"/>
                          </a:solidFill>
                          <a:latin typeface="Helvetica"/>
                          <a:ea typeface="Times New Roman"/>
                          <a:cs typeface="Times New Roman"/>
                        </a:rPr>
                        <a:t>% Marks</a:t>
                      </a:r>
                      <a:endParaRPr lang="en-I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IE" sz="1800" b="1">
                          <a:solidFill>
                            <a:srgbClr val="172434"/>
                          </a:solidFill>
                          <a:latin typeface="Helvetica"/>
                          <a:ea typeface="Times New Roman"/>
                          <a:cs typeface="Times New Roman"/>
                        </a:rPr>
                        <a:t> H1 / O1</a:t>
                      </a:r>
                      <a:endParaRPr lang="en-I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IE" sz="1800">
                          <a:solidFill>
                            <a:srgbClr val="172434"/>
                          </a:solidFill>
                          <a:latin typeface="Helvetica"/>
                          <a:ea typeface="Times New Roman"/>
                          <a:cs typeface="Times New Roman"/>
                        </a:rPr>
                        <a:t>90-100</a:t>
                      </a:r>
                      <a:endParaRPr lang="en-I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IE" sz="1800" b="1">
                          <a:solidFill>
                            <a:srgbClr val="172434"/>
                          </a:solidFill>
                          <a:latin typeface="Helvetica"/>
                          <a:ea typeface="Times New Roman"/>
                          <a:cs typeface="Times New Roman"/>
                        </a:rPr>
                        <a:t> H2 / O2</a:t>
                      </a:r>
                      <a:endParaRPr lang="en-I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IE" sz="1800">
                          <a:solidFill>
                            <a:srgbClr val="172434"/>
                          </a:solidFill>
                          <a:latin typeface="Helvetica"/>
                          <a:ea typeface="Times New Roman"/>
                          <a:cs typeface="Times New Roman"/>
                        </a:rPr>
                        <a:t>80&lt;90</a:t>
                      </a:r>
                      <a:endParaRPr lang="en-I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IE" sz="1800" b="1">
                          <a:solidFill>
                            <a:srgbClr val="172434"/>
                          </a:solidFill>
                          <a:latin typeface="Helvetica"/>
                          <a:ea typeface="Times New Roman"/>
                          <a:cs typeface="Times New Roman"/>
                        </a:rPr>
                        <a:t> H3 / O3</a:t>
                      </a:r>
                      <a:endParaRPr lang="en-I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IE" sz="1800">
                          <a:solidFill>
                            <a:srgbClr val="172434"/>
                          </a:solidFill>
                          <a:latin typeface="Helvetica"/>
                          <a:ea typeface="Times New Roman"/>
                          <a:cs typeface="Times New Roman"/>
                        </a:rPr>
                        <a:t>70&lt;80</a:t>
                      </a:r>
                      <a:endParaRPr lang="en-I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IE" sz="1800" b="1">
                          <a:solidFill>
                            <a:srgbClr val="172434"/>
                          </a:solidFill>
                          <a:latin typeface="Helvetica"/>
                          <a:ea typeface="Times New Roman"/>
                          <a:cs typeface="Times New Roman"/>
                        </a:rPr>
                        <a:t> H4 / O4</a:t>
                      </a:r>
                      <a:endParaRPr lang="en-I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IE" sz="1800">
                          <a:solidFill>
                            <a:srgbClr val="172434"/>
                          </a:solidFill>
                          <a:latin typeface="Helvetica"/>
                          <a:ea typeface="Times New Roman"/>
                          <a:cs typeface="Times New Roman"/>
                        </a:rPr>
                        <a:t>60&lt;70</a:t>
                      </a:r>
                      <a:endParaRPr lang="en-I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IE" sz="1800" b="1">
                          <a:solidFill>
                            <a:srgbClr val="172434"/>
                          </a:solidFill>
                          <a:latin typeface="Helvetica"/>
                          <a:ea typeface="Times New Roman"/>
                          <a:cs typeface="Times New Roman"/>
                        </a:rPr>
                        <a:t> H5 / O5</a:t>
                      </a:r>
                      <a:endParaRPr lang="en-I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IE" sz="1800">
                          <a:solidFill>
                            <a:srgbClr val="172434"/>
                          </a:solidFill>
                          <a:latin typeface="Helvetica"/>
                          <a:ea typeface="Times New Roman"/>
                          <a:cs typeface="Times New Roman"/>
                        </a:rPr>
                        <a:t>50&lt;60</a:t>
                      </a:r>
                      <a:endParaRPr lang="en-I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IE" sz="1800" b="1">
                          <a:solidFill>
                            <a:srgbClr val="172434"/>
                          </a:solidFill>
                          <a:latin typeface="Helvetica"/>
                          <a:ea typeface="Times New Roman"/>
                          <a:cs typeface="Times New Roman"/>
                        </a:rPr>
                        <a:t> H6 / O6</a:t>
                      </a:r>
                      <a:endParaRPr lang="en-I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IE" sz="1800">
                          <a:solidFill>
                            <a:srgbClr val="172434"/>
                          </a:solidFill>
                          <a:latin typeface="Helvetica"/>
                          <a:ea typeface="Times New Roman"/>
                          <a:cs typeface="Times New Roman"/>
                        </a:rPr>
                        <a:t>40&lt;50</a:t>
                      </a:r>
                      <a:endParaRPr lang="en-I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IE" sz="1800" b="1">
                          <a:solidFill>
                            <a:srgbClr val="172434"/>
                          </a:solidFill>
                          <a:latin typeface="Helvetica"/>
                          <a:ea typeface="Times New Roman"/>
                          <a:cs typeface="Times New Roman"/>
                        </a:rPr>
                        <a:t> H7 / O7</a:t>
                      </a:r>
                      <a:endParaRPr lang="en-I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IE" sz="1800">
                          <a:solidFill>
                            <a:srgbClr val="172434"/>
                          </a:solidFill>
                          <a:latin typeface="Helvetica"/>
                          <a:ea typeface="Times New Roman"/>
                          <a:cs typeface="Times New Roman"/>
                        </a:rPr>
                        <a:t>30&lt;40</a:t>
                      </a:r>
                      <a:endParaRPr lang="en-I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IE" sz="1800" b="1">
                          <a:solidFill>
                            <a:srgbClr val="172434"/>
                          </a:solidFill>
                          <a:latin typeface="Helvetica"/>
                          <a:ea typeface="Times New Roman"/>
                          <a:cs typeface="Times New Roman"/>
                        </a:rPr>
                        <a:t> H8/ O8</a:t>
                      </a:r>
                      <a:endParaRPr lang="en-IE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IE" sz="1800" dirty="0">
                          <a:solidFill>
                            <a:srgbClr val="172434"/>
                          </a:solidFill>
                          <a:latin typeface="Helvetica"/>
                          <a:ea typeface="Times New Roman"/>
                          <a:cs typeface="Times New Roman"/>
                        </a:rPr>
                        <a:t>0&lt;30</a:t>
                      </a:r>
                      <a:endParaRPr lang="en-IE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749571"/>
              </p:ext>
            </p:extLst>
          </p:nvPr>
        </p:nvGraphicFramePr>
        <p:xfrm>
          <a:off x="395536" y="2276872"/>
          <a:ext cx="2543176" cy="1287780"/>
        </p:xfrm>
        <a:graphic>
          <a:graphicData uri="http://schemas.openxmlformats.org/drawingml/2006/table">
            <a:tbl>
              <a:tblPr/>
              <a:tblGrid>
                <a:gridCol w="1271588"/>
                <a:gridCol w="1271588"/>
              </a:tblGrid>
              <a:tr h="0">
                <a:tc>
                  <a:txBody>
                    <a:bodyPr/>
                    <a:lstStyle/>
                    <a:p>
                      <a:r>
                        <a:rPr lang="en-IE" b="1">
                          <a:solidFill>
                            <a:srgbClr val="000000"/>
                          </a:solidFill>
                          <a:effectLst/>
                        </a:rPr>
                        <a:t>Grade</a:t>
                      </a:r>
                      <a:endParaRPr lang="en-IE">
                        <a:effectLst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DDDDDD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b="1">
                          <a:solidFill>
                            <a:srgbClr val="000000"/>
                          </a:solidFill>
                          <a:effectLst/>
                        </a:rPr>
                        <a:t>Per cent</a:t>
                      </a:r>
                      <a:endParaRPr lang="en-IE">
                        <a:effectLst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DDDDDD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r>
                        <a:rPr lang="en-IE">
                          <a:solidFill>
                            <a:srgbClr val="000000"/>
                          </a:solidFill>
                          <a:effectLst/>
                        </a:rPr>
                        <a:t>Distinction</a:t>
                      </a:r>
                      <a:br>
                        <a:rPr lang="en-IE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IE">
                          <a:solidFill>
                            <a:srgbClr val="000000"/>
                          </a:solidFill>
                          <a:effectLst/>
                        </a:rPr>
                        <a:t>Merit</a:t>
                      </a:r>
                      <a:br>
                        <a:rPr lang="en-IE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IE">
                          <a:solidFill>
                            <a:srgbClr val="000000"/>
                          </a:solidFill>
                          <a:effectLst/>
                        </a:rPr>
                        <a:t>Pass</a:t>
                      </a:r>
                      <a:endParaRPr lang="en-IE">
                        <a:effectLst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DDDDDD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dirty="0">
                          <a:solidFill>
                            <a:srgbClr val="000000"/>
                          </a:solidFill>
                          <a:effectLst/>
                        </a:rPr>
                        <a:t>80% </a:t>
                      </a:r>
                      <a:r>
                        <a:rPr lang="en-IE" dirty="0" smtClean="0">
                          <a:solidFill>
                            <a:srgbClr val="000000"/>
                          </a:solidFill>
                          <a:effectLst/>
                        </a:rPr>
                        <a:t>-100</a:t>
                      </a:r>
                      <a:r>
                        <a:rPr lang="en-IE" dirty="0">
                          <a:solidFill>
                            <a:srgbClr val="000000"/>
                          </a:solidFill>
                          <a:effectLst/>
                        </a:rPr>
                        <a:t>%</a:t>
                      </a:r>
                      <a:br>
                        <a:rPr lang="en-I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IE" dirty="0">
                          <a:solidFill>
                            <a:srgbClr val="000000"/>
                          </a:solidFill>
                          <a:effectLst/>
                        </a:rPr>
                        <a:t>65% – 79%</a:t>
                      </a:r>
                      <a:br>
                        <a:rPr lang="en-I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IE" dirty="0">
                          <a:solidFill>
                            <a:srgbClr val="000000"/>
                          </a:solidFill>
                          <a:effectLst/>
                        </a:rPr>
                        <a:t>50% – 64%</a:t>
                      </a:r>
                      <a:endParaRPr lang="en-IE" dirty="0">
                        <a:effectLst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DDDDDD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31531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New Points System</a:t>
            </a:r>
            <a:endParaRPr lang="en-IE" dirty="0"/>
          </a:p>
        </p:txBody>
      </p:sp>
      <p:pic>
        <p:nvPicPr>
          <p:cNvPr id="4" name="Content Placeholder 3" descr="https://i2.wp.com/www.irishexaminer.com/media/images/z/zzzLeavingCertPointsRevisedGraphic_large.jpg"/>
          <p:cNvPicPr>
            <a:picLocks noGrp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244" y="1603375"/>
            <a:ext cx="5715000" cy="441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41825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>New Points System August 2017</a:t>
            </a:r>
            <a:endParaRPr lang="en-IE" dirty="0"/>
          </a:p>
        </p:txBody>
      </p:sp>
      <p:pic>
        <p:nvPicPr>
          <p:cNvPr id="74753" name="Pictur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01625" y="1834305"/>
            <a:ext cx="4038600" cy="3756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4" descr="http://hbii.www.careersportal.ie/mce/plugins/filemanager/files/DH/LCVP.JPG"/>
          <p:cNvPicPr>
            <a:picLocks noGrp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645569"/>
            <a:ext cx="3200400" cy="21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Maths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25 bonus points will continue to be awarded for Higher Level Mathematics for H6 grades (40%) and above.</a:t>
            </a:r>
          </a:p>
          <a:p>
            <a:endParaRPr lang="en-IE" dirty="0" smtClean="0"/>
          </a:p>
          <a:p>
            <a:r>
              <a:rPr lang="en-IE" dirty="0" smtClean="0"/>
              <a:t>Foundation Level Mathematics: Universities do not award points for Foundation Level, the </a:t>
            </a:r>
            <a:r>
              <a:rPr lang="en-IE" dirty="0" err="1" smtClean="0"/>
              <a:t>IoTs</a:t>
            </a:r>
            <a:r>
              <a:rPr lang="en-IE" dirty="0" smtClean="0"/>
              <a:t> are currently considering a conversion for 2017. </a:t>
            </a:r>
          </a:p>
          <a:p>
            <a:endParaRPr lang="en-I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2000" dirty="0" smtClean="0"/>
              <a:t>Exhibition opens Thursday in the Hunt Museum</a:t>
            </a:r>
            <a:br>
              <a:rPr lang="en-IE" sz="2000" dirty="0" smtClean="0"/>
            </a:br>
            <a:r>
              <a:rPr lang="en-IE" sz="2000" dirty="0" smtClean="0"/>
              <a:t>(see our website for more details: www.killaloecc.ie</a:t>
            </a:r>
            <a:endParaRPr lang="en-IE" sz="2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30" y="1527175"/>
            <a:ext cx="6531428" cy="4572000"/>
          </a:xfrm>
        </p:spPr>
      </p:pic>
    </p:spTree>
    <p:extLst>
      <p:ext uri="{BB962C8B-B14F-4D97-AF65-F5344CB8AC3E}">
        <p14:creationId xmlns:p14="http://schemas.microsoft.com/office/powerpoint/2010/main" val="42941509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E" sz="4400" b="1" dirty="0" smtClean="0"/>
              <a:t>Points </a:t>
            </a:r>
            <a:endParaRPr lang="en-IE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IE" sz="3600" b="1" dirty="0" smtClean="0"/>
              <a:t>  Six best subjects</a:t>
            </a:r>
          </a:p>
          <a:p>
            <a:r>
              <a:rPr lang="en-IE" sz="3600" b="1" dirty="0" smtClean="0"/>
              <a:t>  All worth the same except:</a:t>
            </a:r>
          </a:p>
          <a:p>
            <a:pPr lvl="1"/>
            <a:r>
              <a:rPr lang="en-IE" sz="3600" b="1" dirty="0" smtClean="0"/>
              <a:t> 	H.L. 	Maths 	</a:t>
            </a:r>
          </a:p>
          <a:p>
            <a:pPr lvl="1"/>
            <a:r>
              <a:rPr lang="en-IE" sz="3600" b="1" dirty="0"/>
              <a:t> </a:t>
            </a:r>
            <a:r>
              <a:rPr lang="en-IE" sz="3600" b="1" dirty="0" smtClean="0"/>
              <a:t>  LCVP </a:t>
            </a:r>
            <a:endParaRPr lang="en-IE" sz="36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0" y="1807369"/>
            <a:ext cx="2895600" cy="3810000"/>
          </a:xfrm>
        </p:spPr>
      </p:pic>
    </p:spTree>
    <p:extLst>
      <p:ext uri="{BB962C8B-B14F-4D97-AF65-F5344CB8AC3E}">
        <p14:creationId xmlns:p14="http://schemas.microsoft.com/office/powerpoint/2010/main" val="31294853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4000" b="1" dirty="0" smtClean="0"/>
              <a:t>Option Subjects</a:t>
            </a:r>
            <a:endParaRPr lang="en-IE" sz="40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E" sz="4000" b="1" dirty="0" smtClean="0"/>
              <a:t>Think ahead to the next step</a:t>
            </a:r>
          </a:p>
          <a:p>
            <a:r>
              <a:rPr lang="en-IE" sz="4000" b="1" dirty="0" smtClean="0"/>
              <a:t>Keep options open for 3</a:t>
            </a:r>
            <a:r>
              <a:rPr lang="en-IE" sz="4000" b="1" baseline="30000" dirty="0" smtClean="0"/>
              <a:t>rd</a:t>
            </a:r>
            <a:r>
              <a:rPr lang="en-IE" sz="4000" b="1" dirty="0" smtClean="0"/>
              <a:t> level</a:t>
            </a:r>
          </a:p>
          <a:p>
            <a:pPr marL="0" indent="0">
              <a:buNone/>
            </a:pPr>
            <a:endParaRPr lang="en-IE" sz="4000" b="1" dirty="0" smtClean="0"/>
          </a:p>
          <a:p>
            <a:r>
              <a:rPr lang="en-IE" sz="4000" b="1" dirty="0" smtClean="0"/>
              <a:t> College entry in the Republic of Ireland = CAO System: </a:t>
            </a:r>
          </a:p>
          <a:p>
            <a:pPr lvl="1"/>
            <a:r>
              <a:rPr lang="en-IE" sz="3500" dirty="0" smtClean="0"/>
              <a:t>Points </a:t>
            </a:r>
          </a:p>
          <a:p>
            <a:pPr lvl="1"/>
            <a:r>
              <a:rPr lang="en-IE" sz="3500" dirty="0" smtClean="0"/>
              <a:t>Entry Requirements</a:t>
            </a:r>
          </a:p>
          <a:p>
            <a:pPr lvl="2"/>
            <a:r>
              <a:rPr lang="en-IE" sz="3300" dirty="0" smtClean="0">
                <a:sym typeface="Wingdings" pitchFamily="2" charset="2"/>
              </a:rPr>
              <a:t>General Entry Requirements  </a:t>
            </a:r>
          </a:p>
          <a:p>
            <a:pPr lvl="2"/>
            <a:r>
              <a:rPr lang="en-IE" sz="3300" dirty="0" smtClean="0">
                <a:sym typeface="Wingdings" pitchFamily="2" charset="2"/>
              </a:rPr>
              <a:t>Specific Subjects</a:t>
            </a:r>
            <a:endParaRPr lang="en-IE" sz="2600" dirty="0"/>
          </a:p>
        </p:txBody>
      </p:sp>
    </p:spTree>
    <p:extLst>
      <p:ext uri="{BB962C8B-B14F-4D97-AF65-F5344CB8AC3E}">
        <p14:creationId xmlns:p14="http://schemas.microsoft.com/office/powerpoint/2010/main" val="5199445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y</a:t>
            </a:r>
            <a:endParaRPr lang="en-I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332656"/>
            <a:ext cx="8784976" cy="6120680"/>
          </a:xfrm>
        </p:spPr>
      </p:pic>
    </p:spTree>
    <p:extLst>
      <p:ext uri="{BB962C8B-B14F-4D97-AF65-F5344CB8AC3E}">
        <p14:creationId xmlns:p14="http://schemas.microsoft.com/office/powerpoint/2010/main" val="7495620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Ladder Approach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IE" sz="4400" dirty="0" smtClean="0"/>
              <a:t>Different General Entry Requirements for each level</a:t>
            </a:r>
          </a:p>
          <a:p>
            <a:r>
              <a:rPr lang="en-IE" sz="4400" dirty="0" smtClean="0"/>
              <a:t>There is a route for everyone</a:t>
            </a:r>
            <a:endParaRPr lang="en-IE" sz="44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1484784"/>
            <a:ext cx="3876675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78824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Entry Requirements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>
              <a:lnSpc>
                <a:spcPct val="90000"/>
              </a:lnSpc>
              <a:buNone/>
              <a:defRPr/>
            </a:pPr>
            <a:r>
              <a:rPr lang="en-IE" b="1" u="sng" dirty="0" smtClean="0"/>
              <a:t>Level 8 </a:t>
            </a:r>
            <a:r>
              <a:rPr lang="en-IE" b="1" u="sng" dirty="0"/>
              <a:t>Courses 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IE" sz="2400" dirty="0"/>
              <a:t>6 Subjects: </a:t>
            </a:r>
            <a:r>
              <a:rPr lang="en-IE" sz="2400" dirty="0" smtClean="0"/>
              <a:t>	2HC3 </a:t>
            </a:r>
            <a:r>
              <a:rPr lang="en-IE" sz="2400" dirty="0"/>
              <a:t>+ 4 </a:t>
            </a:r>
            <a:r>
              <a:rPr lang="en-IE" sz="2400" dirty="0" smtClean="0"/>
              <a:t>OD3</a:t>
            </a:r>
            <a:r>
              <a:rPr lang="en-IE" sz="2400" dirty="0" smtClean="0">
                <a:sym typeface="Wingdings" pitchFamily="2" charset="2"/>
              </a:rPr>
              <a:t></a:t>
            </a:r>
            <a:r>
              <a:rPr lang="en-US" sz="2400" dirty="0" smtClean="0">
                <a:solidFill>
                  <a:srgbClr val="172434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 2 H5 and 4 O6/H7 grades</a:t>
            </a:r>
            <a:endParaRPr lang="en-IE" sz="2400" dirty="0"/>
          </a:p>
          <a:p>
            <a:pPr>
              <a:lnSpc>
                <a:spcPct val="90000"/>
              </a:lnSpc>
              <a:buNone/>
              <a:defRPr/>
            </a:pPr>
            <a:r>
              <a:rPr lang="en-IE" sz="2400" dirty="0"/>
              <a:t>	</a:t>
            </a:r>
            <a:r>
              <a:rPr lang="en-IE" sz="2400" dirty="0" smtClean="0"/>
              <a:t>	 </a:t>
            </a:r>
            <a:r>
              <a:rPr lang="en-IE" sz="2400" dirty="0"/>
              <a:t>	</a:t>
            </a:r>
            <a:r>
              <a:rPr lang="en-IE" sz="2400" dirty="0" smtClean="0"/>
              <a:t>3HC3 </a:t>
            </a:r>
            <a:r>
              <a:rPr lang="en-IE" sz="2400" dirty="0"/>
              <a:t>+ </a:t>
            </a:r>
            <a:r>
              <a:rPr lang="en-IE" sz="2400" dirty="0" smtClean="0"/>
              <a:t>3OD3</a:t>
            </a:r>
            <a:r>
              <a:rPr lang="en-IE" sz="2400" dirty="0" smtClean="0">
                <a:sym typeface="Wingdings" pitchFamily="2" charset="2"/>
              </a:rPr>
              <a:t></a:t>
            </a:r>
            <a:r>
              <a:rPr lang="en-US" sz="2400" dirty="0" smtClean="0">
                <a:solidFill>
                  <a:srgbClr val="172434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 3 H5 and 3 O6/H7 grades</a:t>
            </a:r>
            <a:endParaRPr lang="en-IE" sz="2400" dirty="0" smtClean="0"/>
          </a:p>
          <a:p>
            <a:pPr>
              <a:lnSpc>
                <a:spcPct val="90000"/>
              </a:lnSpc>
              <a:buNone/>
              <a:defRPr/>
            </a:pPr>
            <a:r>
              <a:rPr lang="en-IE" sz="2400" dirty="0" smtClean="0"/>
              <a:t> </a:t>
            </a:r>
            <a:endParaRPr lang="en-IE" sz="2400" dirty="0"/>
          </a:p>
          <a:p>
            <a:pPr algn="ctr">
              <a:lnSpc>
                <a:spcPct val="90000"/>
              </a:lnSpc>
              <a:buNone/>
              <a:defRPr/>
            </a:pPr>
            <a:r>
              <a:rPr lang="en-IE" b="1" dirty="0"/>
              <a:t>IT’s</a:t>
            </a:r>
            <a:r>
              <a:rPr lang="en-IE" dirty="0"/>
              <a:t> </a:t>
            </a:r>
            <a:r>
              <a:rPr lang="en-IE" b="1" u="sng" dirty="0"/>
              <a:t>Level 6/ 7 courses</a:t>
            </a:r>
            <a:r>
              <a:rPr lang="en-IE" dirty="0"/>
              <a:t>	</a:t>
            </a:r>
            <a:endParaRPr lang="en-IE" dirty="0" smtClean="0"/>
          </a:p>
          <a:p>
            <a:pPr algn="ctr">
              <a:lnSpc>
                <a:spcPct val="90000"/>
              </a:lnSpc>
              <a:buNone/>
              <a:defRPr/>
            </a:pPr>
            <a:r>
              <a:rPr lang="en-IE" dirty="0" smtClean="0"/>
              <a:t>5OD3 </a:t>
            </a:r>
            <a:r>
              <a:rPr lang="en-IE" dirty="0" smtClean="0">
                <a:sym typeface="Wingdings" pitchFamily="2" charset="2"/>
              </a:rPr>
              <a:t></a:t>
            </a:r>
            <a:r>
              <a:rPr lang="en-US" sz="2800" dirty="0" smtClean="0">
                <a:solidFill>
                  <a:srgbClr val="172434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 5 O6/H7 grades</a:t>
            </a:r>
            <a:endParaRPr lang="en-IE" dirty="0" smtClean="0"/>
          </a:p>
          <a:p>
            <a:pPr algn="ctr">
              <a:lnSpc>
                <a:spcPct val="90000"/>
              </a:lnSpc>
              <a:buNone/>
              <a:defRPr/>
            </a:pPr>
            <a:endParaRPr lang="en-IE" dirty="0" smtClean="0"/>
          </a:p>
          <a:p>
            <a:pPr algn="ctr">
              <a:lnSpc>
                <a:spcPct val="90000"/>
              </a:lnSpc>
              <a:buNone/>
              <a:defRPr/>
            </a:pPr>
            <a:r>
              <a:rPr lang="en-IE" b="1" u="sng" dirty="0" smtClean="0"/>
              <a:t>Post Leaving Cert Courses</a:t>
            </a:r>
          </a:p>
          <a:p>
            <a:pPr algn="ctr">
              <a:lnSpc>
                <a:spcPct val="90000"/>
              </a:lnSpc>
              <a:buNone/>
              <a:defRPr/>
            </a:pPr>
            <a:r>
              <a:rPr lang="en-IE" dirty="0" smtClean="0"/>
              <a:t>Pass Leaving Cert + Interview</a:t>
            </a:r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024942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General Entry Requirements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E" sz="4000" dirty="0" smtClean="0"/>
              <a:t>For almost all courses:</a:t>
            </a:r>
          </a:p>
          <a:p>
            <a:r>
              <a:rPr lang="en-IE" sz="4000" dirty="0" smtClean="0"/>
              <a:t>English and Maths </a:t>
            </a:r>
          </a:p>
          <a:p>
            <a:r>
              <a:rPr lang="en-IE" sz="4000" dirty="0" smtClean="0"/>
              <a:t>Be careful with Foundation Level</a:t>
            </a:r>
          </a:p>
          <a:p>
            <a:r>
              <a:rPr lang="en-IE" sz="4000" dirty="0" smtClean="0"/>
              <a:t>Think carefully about levels as this affects Entry Requirements</a:t>
            </a:r>
            <a:endParaRPr lang="en-IE" sz="4000" dirty="0"/>
          </a:p>
        </p:txBody>
      </p:sp>
      <p:pic>
        <p:nvPicPr>
          <p:cNvPr id="7170" name="Picture 2" descr="C:\Users\fdaly\AppData\Local\Microsoft\Windows\Temporary Internet Files\Content.IE5\UQUSXK27\MP900341468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91100" y="2407825"/>
            <a:ext cx="3657600" cy="260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5752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3600" dirty="0" smtClean="0"/>
              <a:t>Specific Subject Requirements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 smtClean="0"/>
              <a:t>It is important to </a:t>
            </a:r>
            <a:r>
              <a:rPr lang="en-US" sz="2800" dirty="0" err="1" smtClean="0"/>
              <a:t>realise</a:t>
            </a:r>
            <a:r>
              <a:rPr lang="en-US" sz="2800" dirty="0" smtClean="0"/>
              <a:t> that choosing your subject options for the Leaving Certificate is different from choosing your career.</a:t>
            </a:r>
          </a:p>
          <a:p>
            <a:pPr>
              <a:defRPr/>
            </a:pPr>
            <a:r>
              <a:rPr lang="en-US" sz="2800" dirty="0" smtClean="0"/>
              <a:t>Required subjects Vs Helpful subjects</a:t>
            </a:r>
          </a:p>
          <a:p>
            <a:endParaRPr lang="en-IE" dirty="0"/>
          </a:p>
        </p:txBody>
      </p:sp>
      <p:pic>
        <p:nvPicPr>
          <p:cNvPr id="5" name="Picture 3" descr="C:\Users\fdaly\AppData\Local\Microsoft\Windows\Temporary Internet Files\Content.IE5\EG7JRZLQ\MP900448691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5029" y="2671200"/>
            <a:ext cx="3129742" cy="208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Required or Helpful? Assumptions…</a:t>
            </a:r>
            <a:endParaRPr lang="en-IE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>
              <a:defRPr/>
            </a:pPr>
            <a:r>
              <a:rPr lang="en-US" sz="2600" dirty="0" smtClean="0"/>
              <a:t>For example </a:t>
            </a:r>
            <a:endParaRPr lang="en-US" sz="2000" dirty="0" smtClean="0"/>
          </a:p>
          <a:p>
            <a:pPr lvl="1">
              <a:buNone/>
              <a:defRPr/>
            </a:pPr>
            <a:endParaRPr lang="en-US" sz="2400" dirty="0" smtClean="0"/>
          </a:p>
          <a:p>
            <a:pPr lvl="1">
              <a:defRPr/>
            </a:pPr>
            <a:r>
              <a:rPr lang="en-US" sz="2000" dirty="0" smtClean="0"/>
              <a:t>you don’t have to do Engineering in the Leaving Certificate to become an engineer but it will be helpful. However </a:t>
            </a:r>
            <a:r>
              <a:rPr lang="en-US" sz="2000" dirty="0" err="1" smtClean="0"/>
              <a:t>Honours</a:t>
            </a:r>
            <a:r>
              <a:rPr lang="en-US" sz="2000" dirty="0" smtClean="0"/>
              <a:t> </a:t>
            </a:r>
            <a:r>
              <a:rPr lang="en-US" sz="2000" dirty="0" err="1" smtClean="0"/>
              <a:t>Maths</a:t>
            </a:r>
            <a:r>
              <a:rPr lang="en-US" sz="2000" dirty="0" smtClean="0"/>
              <a:t> and Physics are very helpful. (and often essential)</a:t>
            </a:r>
          </a:p>
          <a:p>
            <a:pPr lvl="1">
              <a:defRPr/>
            </a:pPr>
            <a:endParaRPr lang="en-GB" sz="2000" dirty="0" smtClean="0"/>
          </a:p>
          <a:p>
            <a:endParaRPr lang="en-IE" dirty="0"/>
          </a:p>
        </p:txBody>
      </p:sp>
      <p:pic>
        <p:nvPicPr>
          <p:cNvPr id="10" name="Picture 5" descr="ENGINEERING_INTRO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686758"/>
            <a:ext cx="4038600" cy="4051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251520" y="3284984"/>
            <a:ext cx="7858125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 sz="3200" dirty="0">
                <a:solidFill>
                  <a:srgbClr val="7030A0"/>
                </a:solidFill>
                <a:latin typeface="Comic Sans MS" pitchFamily="66" charset="0"/>
              </a:rPr>
              <a:t>A decision to drop all </a:t>
            </a:r>
            <a:r>
              <a:rPr lang="en-IE" sz="3200" b="1" dirty="0">
                <a:solidFill>
                  <a:srgbClr val="7030A0"/>
                </a:solidFill>
                <a:latin typeface="Comic Sans MS" pitchFamily="66" charset="0"/>
              </a:rPr>
              <a:t>science</a:t>
            </a:r>
            <a:r>
              <a:rPr lang="en-IE" sz="3200" dirty="0">
                <a:solidFill>
                  <a:srgbClr val="7030A0"/>
                </a:solidFill>
                <a:latin typeface="Comic Sans MS" pitchFamily="66" charset="0"/>
              </a:rPr>
              <a:t> subjects or </a:t>
            </a:r>
            <a:r>
              <a:rPr lang="en-IE" sz="3200" b="1" dirty="0">
                <a:solidFill>
                  <a:srgbClr val="7030A0"/>
                </a:solidFill>
                <a:latin typeface="Comic Sans MS" pitchFamily="66" charset="0"/>
              </a:rPr>
              <a:t>foreign languages </a:t>
            </a:r>
            <a:r>
              <a:rPr lang="en-IE" sz="3200" dirty="0">
                <a:solidFill>
                  <a:srgbClr val="7030A0"/>
                </a:solidFill>
                <a:latin typeface="Comic Sans MS" pitchFamily="66" charset="0"/>
              </a:rPr>
              <a:t>will have significant implications on the range of courses/careers open to you later on. </a:t>
            </a:r>
            <a:r>
              <a:rPr lang="en-IE" dirty="0"/>
              <a:t/>
            </a:r>
            <a:br>
              <a:rPr lang="en-IE" dirty="0"/>
            </a:br>
            <a:r>
              <a:rPr lang="en-IE" dirty="0"/>
              <a:t/>
            </a:r>
            <a:br>
              <a:rPr lang="en-IE" dirty="0"/>
            </a:br>
            <a:endParaRPr lang="en-IE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en-IE" sz="3200" dirty="0" smtClean="0">
                <a:latin typeface="Comic Sans MS" pitchFamily="66" charset="0"/>
              </a:rPr>
              <a:t>Science Subjects &amp; Foreign Languages</a:t>
            </a:r>
            <a:endParaRPr lang="en-IE" sz="3200" dirty="0">
              <a:latin typeface="Comic Sans MS" pitchFamily="66" charset="0"/>
            </a:endParaRPr>
          </a:p>
        </p:txBody>
      </p:sp>
      <p:pic>
        <p:nvPicPr>
          <p:cNvPr id="10244" name="Picture 5" descr="C:\Documents and Settings\ecathain\Local Settings\Temporary Internet Files\Content.IE5\5Z10TFP5\MM900336813[1]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786688" y="3573463"/>
            <a:ext cx="1357312" cy="2114550"/>
          </a:xfrm>
          <a:noFill/>
        </p:spPr>
      </p:pic>
      <p:pic>
        <p:nvPicPr>
          <p:cNvPr id="10245" name="Picture 6" descr="C:\Documents and Settings\ecathain\Local Settings\Temporary Internet Files\Content.IE5\YK5OW1DW\MM900178248[1]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268760"/>
            <a:ext cx="20002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7" descr="C:\Documents and Settings\ecathain\Local Settings\Temporary Internet Files\Content.IE5\PQ4Y5JR8\MC900015880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5188" y="1214438"/>
            <a:ext cx="1614487" cy="130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957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IE" sz="2800" dirty="0" smtClean="0">
                <a:latin typeface="Comic Sans MS" pitchFamily="66" charset="0"/>
              </a:rPr>
              <a:t>If you are considering Medical, Paramedical, Nursing, Science or Engineering courses you should select a laboratory science subject or </a:t>
            </a:r>
            <a:r>
              <a:rPr lang="en-IE" sz="2800" b="1" u="sng" dirty="0" smtClean="0">
                <a:latin typeface="Comic Sans MS" pitchFamily="66" charset="0"/>
              </a:rPr>
              <a:t>two</a:t>
            </a:r>
            <a:r>
              <a:rPr lang="en-IE" sz="2800" dirty="0" smtClean="0">
                <a:latin typeface="Comic Sans MS" pitchFamily="66" charset="0"/>
              </a:rPr>
              <a:t> for some courses</a:t>
            </a:r>
            <a:endParaRPr lang="en-IE" dirty="0" smtClean="0">
              <a:latin typeface="Comic Sans MS" pitchFamily="66" charset="0"/>
            </a:endParaRP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3600" dirty="0" smtClean="0">
                <a:latin typeface="Comic Sans MS" pitchFamily="66" charset="0"/>
              </a:rPr>
              <a:t>WHY?</a:t>
            </a:r>
          </a:p>
        </p:txBody>
      </p:sp>
      <p:pic>
        <p:nvPicPr>
          <p:cNvPr id="11268" name="Picture 3" descr="C:\Users\ecathain\AppData\Local\Microsoft\Windows\Temporary Internet Files\Content.IE5\S1Z4J7VL\MC90008918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4149725"/>
            <a:ext cx="178435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4" descr="C:\Users\ecathain\AppData\Local\Microsoft\Windows\Temporary Internet Files\Content.IE5\PTEA2QIH\MC900089182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4425" y="4149725"/>
            <a:ext cx="178435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5" descr="C:\Users\ecathain\AppData\Local\Microsoft\Windows\Temporary Internet Files\Content.IE5\2HC8O8UZ\MC900089174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9563" y="4149725"/>
            <a:ext cx="178435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1" name="TextBox 2"/>
          <p:cNvSpPr txBox="1">
            <a:spLocks noChangeArrowheads="1"/>
          </p:cNvSpPr>
          <p:nvPr/>
        </p:nvSpPr>
        <p:spPr bwMode="auto">
          <a:xfrm>
            <a:off x="900113" y="5403850"/>
            <a:ext cx="1511300" cy="369888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IE" dirty="0">
                <a:solidFill>
                  <a:srgbClr val="FFFF00"/>
                </a:solidFill>
              </a:rPr>
              <a:t>Physics</a:t>
            </a:r>
          </a:p>
        </p:txBody>
      </p:sp>
      <p:sp>
        <p:nvSpPr>
          <p:cNvPr id="11272" name="TextBox 7"/>
          <p:cNvSpPr txBox="1">
            <a:spLocks noChangeArrowheads="1"/>
          </p:cNvSpPr>
          <p:nvPr/>
        </p:nvSpPr>
        <p:spPr bwMode="auto">
          <a:xfrm>
            <a:off x="6796088" y="5416550"/>
            <a:ext cx="1512887" cy="369888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IE" dirty="0">
                <a:solidFill>
                  <a:srgbClr val="FFFF00"/>
                </a:solidFill>
              </a:rPr>
              <a:t>Biology</a:t>
            </a:r>
          </a:p>
        </p:txBody>
      </p:sp>
      <p:sp>
        <p:nvSpPr>
          <p:cNvPr id="11273" name="TextBox 8"/>
          <p:cNvSpPr txBox="1">
            <a:spLocks noChangeArrowheads="1"/>
          </p:cNvSpPr>
          <p:nvPr/>
        </p:nvSpPr>
        <p:spPr bwMode="auto">
          <a:xfrm>
            <a:off x="3790950" y="5418138"/>
            <a:ext cx="1511300" cy="36988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IE" dirty="0">
                <a:solidFill>
                  <a:srgbClr val="FFFF00"/>
                </a:solidFill>
              </a:rPr>
              <a:t>Chemistry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Ty</a:t>
            </a:r>
          </a:p>
          <a:p>
            <a:endParaRPr lang="en-IE" dirty="0" smtClean="0"/>
          </a:p>
          <a:p>
            <a:r>
              <a:rPr lang="en-IE" dirty="0" smtClean="0"/>
              <a:t>OR </a:t>
            </a:r>
          </a:p>
          <a:p>
            <a:endParaRPr lang="en-IE" dirty="0" smtClean="0"/>
          </a:p>
          <a:p>
            <a:r>
              <a:rPr lang="en-IE" dirty="0" smtClean="0"/>
              <a:t>Leaving Cert</a:t>
            </a:r>
            <a:endParaRPr lang="en-I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OPTIONS	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7344206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332656"/>
            <a:ext cx="7391400" cy="65496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IE" dirty="0" smtClean="0"/>
              <a:t>Languages </a:t>
            </a:r>
            <a:endParaRPr lang="en-GB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23528" y="1628800"/>
            <a:ext cx="8503920" cy="4572000"/>
          </a:xfrm>
        </p:spPr>
        <p:txBody>
          <a:bodyPr>
            <a:noAutofit/>
          </a:bodyPr>
          <a:lstStyle/>
          <a:p>
            <a:pPr marL="708660" indent="-342900">
              <a:defRPr/>
            </a:pPr>
            <a:r>
              <a:rPr lang="en-GB" sz="1600" dirty="0" smtClean="0"/>
              <a:t>Approximately 10% of all CAO courses require a language other than Irish and English.  </a:t>
            </a:r>
          </a:p>
          <a:p>
            <a:pPr marL="708660" indent="-342900">
              <a:defRPr/>
            </a:pPr>
            <a:endParaRPr lang="en-GB" sz="1600" dirty="0" smtClean="0"/>
          </a:p>
          <a:p>
            <a:pPr marL="708660" indent="-342900">
              <a:defRPr/>
            </a:pPr>
            <a:r>
              <a:rPr lang="en-GB" sz="1600" dirty="0" smtClean="0"/>
              <a:t>Limerick colleges do not require a third language unless it is part of the course of study.</a:t>
            </a:r>
          </a:p>
          <a:p>
            <a:pPr marL="708660" indent="-342900">
              <a:buNone/>
              <a:defRPr/>
            </a:pPr>
            <a:endParaRPr lang="en-GB" sz="1600" dirty="0"/>
          </a:p>
          <a:p>
            <a:pPr marL="708660" indent="-342900">
              <a:defRPr/>
            </a:pPr>
            <a:r>
              <a:rPr lang="en-GB" sz="1600" dirty="0" smtClean="0"/>
              <a:t>On www.qualifax.ie you can see the implications of not doing a language</a:t>
            </a:r>
          </a:p>
          <a:p>
            <a:pPr marL="708660" indent="-342900">
              <a:defRPr/>
            </a:pPr>
            <a:endParaRPr lang="en-GB" sz="1600" dirty="0"/>
          </a:p>
          <a:p>
            <a:pPr marL="708660" indent="-342900">
              <a:defRPr/>
            </a:pPr>
            <a:r>
              <a:rPr lang="en-GB" sz="1600" dirty="0" smtClean="0"/>
              <a:t>Mostly arts and humanities courses require a third language. Note: Medicine, PE in UCC, Shannon College of Hotel Management, Home economics teaching, Architecture in UCD, Speech Therapy also require a language.</a:t>
            </a:r>
          </a:p>
          <a:p>
            <a:pPr marL="708660" indent="-342900">
              <a:defRPr/>
            </a:pPr>
            <a:endParaRPr lang="en-GB" sz="1600" dirty="0" smtClean="0"/>
          </a:p>
          <a:p>
            <a:pPr marL="708660" indent="-342900">
              <a:defRPr/>
            </a:pPr>
            <a:r>
              <a:rPr lang="en-GB" sz="1600" dirty="0" smtClean="0"/>
              <a:t>NUI Colleges: UCD, MU, NUIG,UCC,RCSI,SCHM,NCAD,ST. ANGELAS, MILLTOWN INSTITUTE, Institute of Public Administration, </a:t>
            </a:r>
            <a:r>
              <a:rPr lang="en-GB" sz="1600" dirty="0" err="1" smtClean="0"/>
              <a:t>Uversity</a:t>
            </a:r>
            <a:r>
              <a:rPr lang="en-GB" sz="1600" dirty="0" smtClean="0"/>
              <a:t>.</a:t>
            </a:r>
          </a:p>
          <a:p>
            <a:pPr marL="708660" indent="-342900">
              <a:defRPr/>
            </a:pPr>
            <a:endParaRPr lang="en-GB" sz="1600" dirty="0"/>
          </a:p>
          <a:p>
            <a:pPr marL="708660" indent="-342900">
              <a:defRPr/>
            </a:pPr>
            <a:r>
              <a:rPr lang="en-GB" sz="1600" dirty="0" smtClean="0"/>
              <a:t>Moral of the story</a:t>
            </a:r>
            <a:r>
              <a:rPr lang="en-GB" sz="1600" dirty="0" smtClean="0">
                <a:sym typeface="Wingdings" pitchFamily="2" charset="2"/>
              </a:rPr>
              <a:t> CHECK!</a:t>
            </a:r>
            <a:endParaRPr lang="en-GB" sz="16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55576" y="6492240"/>
            <a:ext cx="7848872" cy="365760"/>
          </a:xfrm>
        </p:spPr>
        <p:txBody>
          <a:bodyPr/>
          <a:lstStyle/>
          <a:p>
            <a:r>
              <a:rPr lang="en-IE" dirty="0" smtClean="0">
                <a:solidFill>
                  <a:schemeClr val="tx1"/>
                </a:solidFill>
              </a:rPr>
              <a:t>Fiona Daly, St. Anne's Community College 2016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704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1"/>
          <p:cNvSpPr>
            <a:spLocks noGrp="1"/>
          </p:cNvSpPr>
          <p:nvPr>
            <p:ph idx="1"/>
          </p:nvPr>
        </p:nvSpPr>
        <p:spPr>
          <a:xfrm>
            <a:off x="571500" y="1357313"/>
            <a:ext cx="8229600" cy="4525962"/>
          </a:xfrm>
        </p:spPr>
        <p:txBody>
          <a:bodyPr>
            <a:normAutofit/>
          </a:bodyPr>
          <a:lstStyle/>
          <a:p>
            <a:pPr eaLnBrk="1" hangingPunct="1"/>
            <a:r>
              <a:rPr lang="en-IE" sz="2400" dirty="0" smtClean="0">
                <a:latin typeface="Comic Sans MS" pitchFamily="66" charset="0"/>
              </a:rPr>
              <a:t>UCC, NUI Galway, UCD, </a:t>
            </a:r>
            <a:r>
              <a:rPr lang="en-IE" sz="2400" dirty="0" err="1" smtClean="0">
                <a:latin typeface="Comic Sans MS" pitchFamily="66" charset="0"/>
              </a:rPr>
              <a:t>Maynooth</a:t>
            </a:r>
            <a:r>
              <a:rPr lang="en-IE" sz="2400" dirty="0" smtClean="0">
                <a:latin typeface="Comic Sans MS" pitchFamily="66" charset="0"/>
              </a:rPr>
              <a:t> University and the Royal College of Surgeons and other NUI Colleges require a pass (OD3)in a third language for many of their courses. </a:t>
            </a:r>
          </a:p>
          <a:p>
            <a:pPr eaLnBrk="1" hangingPunct="1"/>
            <a:r>
              <a:rPr lang="en-IE" sz="2400" dirty="0" smtClean="0">
                <a:latin typeface="Comic Sans MS" pitchFamily="66" charset="0"/>
              </a:rPr>
              <a:t>Entry to the Cadetships in the Defence Forces requires a third Language.</a:t>
            </a:r>
          </a:p>
          <a:p>
            <a:pPr eaLnBrk="1" hangingPunct="1"/>
            <a:r>
              <a:rPr lang="en-IE" sz="2400" dirty="0" smtClean="0">
                <a:latin typeface="Comic Sans MS" pitchFamily="66" charset="0"/>
              </a:rPr>
              <a:t>Gardaí: Must have a proven proficiency in two languages; one of which must be Irish or English.</a:t>
            </a:r>
          </a:p>
          <a:p>
            <a:pPr eaLnBrk="1" hangingPunct="1"/>
            <a:r>
              <a:rPr lang="en-IE" sz="2400" dirty="0" smtClean="0">
                <a:latin typeface="Comic Sans MS" pitchFamily="66" charset="0"/>
              </a:rPr>
              <a:t>NCAD require a third language or Art</a:t>
            </a:r>
          </a:p>
          <a:p>
            <a:pPr eaLnBrk="1" hangingPunct="1">
              <a:buFont typeface="Wingdings 3" pitchFamily="18" charset="2"/>
              <a:buNone/>
            </a:pPr>
            <a:endParaRPr lang="en-IE" sz="2400" dirty="0" smtClean="0">
              <a:latin typeface="Comic Sans MS" pitchFamily="66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IE" dirty="0" smtClean="0">
                <a:solidFill>
                  <a:srgbClr val="002060"/>
                </a:solidFill>
              </a:rPr>
              <a:t>Do I need a foreign language?</a:t>
            </a:r>
            <a:endParaRPr lang="en-IE" dirty="0">
              <a:solidFill>
                <a:srgbClr val="002060"/>
              </a:solidFill>
            </a:endParaRPr>
          </a:p>
        </p:txBody>
      </p:sp>
      <p:pic>
        <p:nvPicPr>
          <p:cNvPr id="12292" name="Picture 2" descr="C:\Documents and Settings\ecathain\Local Settings\Temporary Internet Files\Content.IE5\1LY0MBGX\MC90010479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03341">
            <a:off x="517128" y="5249968"/>
            <a:ext cx="3076575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3" descr="C:\Documents and Settings\ecathain\Local Settings\Temporary Internet Files\Content.IE5\5Z10TFP5\MC900104836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84404">
            <a:off x="6458255" y="4816548"/>
            <a:ext cx="2192338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332656"/>
            <a:ext cx="7391400" cy="65496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IE" dirty="0" smtClean="0"/>
              <a:t>Languages </a:t>
            </a:r>
            <a:endParaRPr lang="en-GB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23528" y="1412776"/>
            <a:ext cx="8503920" cy="5148064"/>
          </a:xfrm>
        </p:spPr>
        <p:txBody>
          <a:bodyPr>
            <a:normAutofit/>
          </a:bodyPr>
          <a:lstStyle/>
          <a:p>
            <a:pPr indent="0" eaLnBrk="1" hangingPunct="1">
              <a:buNone/>
              <a:defRPr/>
            </a:pPr>
            <a:r>
              <a:rPr lang="en-IE" sz="2000" dirty="0" smtClean="0"/>
              <a:t>A </a:t>
            </a:r>
            <a:r>
              <a:rPr lang="en-IE" sz="2000" dirty="0"/>
              <a:t>Pass in a European Language is required for entry to </a:t>
            </a:r>
            <a:r>
              <a:rPr lang="en-IE" sz="2000" dirty="0" smtClean="0"/>
              <a:t>many </a:t>
            </a:r>
            <a:r>
              <a:rPr lang="en-IE" sz="2000" dirty="0"/>
              <a:t>courses in  NUI </a:t>
            </a:r>
            <a:r>
              <a:rPr lang="en-IE" sz="2000" dirty="0" smtClean="0"/>
              <a:t>colleges.  </a:t>
            </a:r>
            <a:r>
              <a:rPr lang="en-IE" sz="2000" dirty="0"/>
              <a:t>T</a:t>
            </a:r>
            <a:r>
              <a:rPr lang="en-IE" sz="2000" dirty="0" smtClean="0"/>
              <a:t>he </a:t>
            </a:r>
            <a:r>
              <a:rPr lang="en-IE" sz="2000" dirty="0"/>
              <a:t>main  exceptions are </a:t>
            </a:r>
          </a:p>
          <a:p>
            <a:pPr lvl="2" eaLnBrk="1" hangingPunct="1">
              <a:defRPr/>
            </a:pPr>
            <a:r>
              <a:rPr lang="en-IE" sz="2000" dirty="0" smtClean="0"/>
              <a:t> </a:t>
            </a:r>
            <a:r>
              <a:rPr lang="en-IE" sz="2000" dirty="0"/>
              <a:t>NCAD which will accept Art instead of a language </a:t>
            </a:r>
          </a:p>
          <a:p>
            <a:pPr lvl="2" eaLnBrk="1" hangingPunct="1">
              <a:defRPr/>
            </a:pPr>
            <a:r>
              <a:rPr lang="en-IE" sz="2000" dirty="0" smtClean="0"/>
              <a:t>Some </a:t>
            </a:r>
            <a:r>
              <a:rPr lang="en-IE" sz="2000" dirty="0"/>
              <a:t>S</a:t>
            </a:r>
            <a:r>
              <a:rPr lang="en-IE" sz="2000" dirty="0" smtClean="0"/>
              <a:t>cience, Nursing and </a:t>
            </a:r>
            <a:r>
              <a:rPr lang="en-IE" sz="2000" dirty="0"/>
              <a:t>E</a:t>
            </a:r>
            <a:r>
              <a:rPr lang="en-IE" sz="2000" dirty="0" smtClean="0"/>
              <a:t>ngineering courses</a:t>
            </a:r>
          </a:p>
          <a:p>
            <a:pPr marL="594360" lvl="2" indent="0" eaLnBrk="1" hangingPunct="1">
              <a:buNone/>
              <a:defRPr/>
            </a:pPr>
            <a:endParaRPr lang="en-IE" sz="2000" dirty="0" smtClean="0"/>
          </a:p>
          <a:p>
            <a:pPr lvl="1">
              <a:defRPr/>
            </a:pPr>
            <a:r>
              <a:rPr lang="en-IE" sz="2000" dirty="0" smtClean="0"/>
              <a:t>UL, Trinity, DCU, DIT and all Institutes of Technology require either:</a:t>
            </a:r>
          </a:p>
          <a:p>
            <a:pPr lvl="2">
              <a:defRPr/>
            </a:pPr>
            <a:r>
              <a:rPr lang="en-IE" sz="1600" dirty="0" smtClean="0"/>
              <a:t> English and Maths </a:t>
            </a:r>
          </a:p>
          <a:p>
            <a:pPr lvl="2">
              <a:defRPr/>
            </a:pPr>
            <a:r>
              <a:rPr lang="en-IE" sz="1600" dirty="0" smtClean="0"/>
              <a:t> English, Maths and ANOTHER language which can be Irish</a:t>
            </a:r>
          </a:p>
          <a:p>
            <a:pPr lvl="2">
              <a:buNone/>
              <a:defRPr/>
            </a:pPr>
            <a:endParaRPr lang="en-IE" sz="1600" dirty="0" smtClean="0"/>
          </a:p>
          <a:p>
            <a:pPr lvl="2" eaLnBrk="1" hangingPunct="1">
              <a:defRPr/>
            </a:pPr>
            <a:r>
              <a:rPr lang="en-IE" sz="2000" dirty="0" smtClean="0"/>
              <a:t>Irish Exemptions carry through if OFFICIAL exemptions </a:t>
            </a:r>
          </a:p>
          <a:p>
            <a:pPr lvl="2" eaLnBrk="1" hangingPunct="1">
              <a:defRPr/>
            </a:pPr>
            <a:r>
              <a:rPr lang="en-IE" sz="2000" dirty="0" smtClean="0"/>
              <a:t>Gardaí, Army cadetships, Primary Teaching</a:t>
            </a:r>
            <a:r>
              <a:rPr lang="en-IE" sz="2000" dirty="0" smtClean="0">
                <a:sym typeface="Wingdings" pitchFamily="2" charset="2"/>
              </a:rPr>
              <a:t></a:t>
            </a:r>
            <a:r>
              <a:rPr lang="en-IE" sz="2000" dirty="0" smtClean="0"/>
              <a:t> exemptions do not apply</a:t>
            </a:r>
          </a:p>
          <a:p>
            <a:pPr marL="914400" lvl="2" indent="0" eaLnBrk="1" hangingPunct="1">
              <a:buNone/>
              <a:defRPr/>
            </a:pPr>
            <a:endParaRPr lang="en-GB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55576" y="6492240"/>
            <a:ext cx="7848872" cy="365760"/>
          </a:xfrm>
        </p:spPr>
        <p:txBody>
          <a:bodyPr/>
          <a:lstStyle/>
          <a:p>
            <a:r>
              <a:rPr lang="en-IE" dirty="0" smtClean="0">
                <a:solidFill>
                  <a:schemeClr val="tx1"/>
                </a:solidFill>
              </a:rPr>
              <a:t>Fiona Daly, St. Anne's Community College 2016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677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idx="1"/>
          </p:nvPr>
        </p:nvSpPr>
        <p:spPr>
          <a:xfrm>
            <a:off x="0" y="1295400"/>
            <a:ext cx="9144000" cy="49911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IE" smtClean="0"/>
          </a:p>
          <a:p>
            <a:pPr eaLnBrk="1" hangingPunct="1">
              <a:buFontTx/>
              <a:buNone/>
            </a:pPr>
            <a:endParaRPr lang="en-GB" smtClean="0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3600" dirty="0" smtClean="0">
                <a:latin typeface="Comic Sans MS" pitchFamily="66" charset="0"/>
              </a:rPr>
              <a:t>Basic Entry Requirements: Languages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43608" y="1772816"/>
          <a:ext cx="6096000" cy="46026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96267">
                <a:tc>
                  <a:txBody>
                    <a:bodyPr/>
                    <a:lstStyle/>
                    <a:p>
                      <a:r>
                        <a:rPr lang="en-IE" sz="2000" dirty="0" smtClean="0">
                          <a:latin typeface="Comic Sans MS" pitchFamily="66" charset="0"/>
                        </a:rPr>
                        <a:t>College</a:t>
                      </a:r>
                      <a:endParaRPr lang="en-IE" sz="2000" dirty="0">
                        <a:latin typeface="Comic Sans MS" pitchFamily="66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IE" sz="2000" dirty="0" smtClean="0">
                          <a:latin typeface="Comic Sans MS" pitchFamily="66" charset="0"/>
                        </a:rPr>
                        <a:t>Subjects Required</a:t>
                      </a:r>
                      <a:endParaRPr lang="en-IE" sz="2000" dirty="0">
                        <a:latin typeface="Comic Sans MS" pitchFamily="66" charset="0"/>
                      </a:endParaRPr>
                    </a:p>
                  </a:txBody>
                  <a:tcPr marT="45723" marB="45723"/>
                </a:tc>
              </a:tr>
              <a:tr h="701087">
                <a:tc>
                  <a:txBody>
                    <a:bodyPr/>
                    <a:lstStyle/>
                    <a:p>
                      <a:r>
                        <a:rPr lang="en-IE" sz="2000" dirty="0" smtClean="0">
                          <a:latin typeface="Comic Sans MS" pitchFamily="66" charset="0"/>
                        </a:rPr>
                        <a:t>NUI Colleges</a:t>
                      </a:r>
                      <a:endParaRPr lang="en-IE" sz="2000" dirty="0">
                        <a:latin typeface="Comic Sans MS" pitchFamily="66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kumimoji="0" lang="en-IE" sz="2000" kern="1200" dirty="0" smtClean="0">
                          <a:solidFill>
                            <a:schemeClr val="dk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English, Irish,  and a</a:t>
                      </a:r>
                      <a:r>
                        <a:rPr kumimoji="0" lang="en-IE" sz="2000" kern="1200" baseline="0" dirty="0" smtClean="0">
                          <a:solidFill>
                            <a:schemeClr val="dk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 third </a:t>
                      </a:r>
                      <a:r>
                        <a:rPr kumimoji="0" lang="en-IE" sz="2000" kern="1200" dirty="0" smtClean="0">
                          <a:solidFill>
                            <a:schemeClr val="dk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Language for some courses</a:t>
                      </a:r>
                      <a:endParaRPr lang="en-IE" sz="2000" dirty="0">
                        <a:latin typeface="Comic Sans MS" pitchFamily="66" charset="0"/>
                      </a:endParaRPr>
                    </a:p>
                  </a:txBody>
                  <a:tcPr marT="45723" marB="45723"/>
                </a:tc>
              </a:tr>
              <a:tr h="701087">
                <a:tc>
                  <a:txBody>
                    <a:bodyPr/>
                    <a:lstStyle/>
                    <a:p>
                      <a:r>
                        <a:rPr lang="en-IE" sz="2000" dirty="0" smtClean="0">
                          <a:latin typeface="Comic Sans MS" pitchFamily="66" charset="0"/>
                        </a:rPr>
                        <a:t>Trinity</a:t>
                      </a:r>
                      <a:endParaRPr lang="en-IE" sz="2000" dirty="0">
                        <a:latin typeface="Comic Sans MS" pitchFamily="66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kumimoji="0" lang="en-IE" sz="2000" kern="1200" dirty="0" smtClean="0">
                          <a:solidFill>
                            <a:schemeClr val="dk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English, Maths</a:t>
                      </a:r>
                      <a:r>
                        <a:rPr kumimoji="0" lang="en-IE" sz="2000" kern="1200" baseline="0" dirty="0" smtClean="0">
                          <a:solidFill>
                            <a:schemeClr val="dk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 and another Language</a:t>
                      </a:r>
                      <a:endParaRPr lang="en-IE" sz="2000" dirty="0">
                        <a:latin typeface="Comic Sans MS" pitchFamily="66" charset="0"/>
                      </a:endParaRPr>
                    </a:p>
                  </a:txBody>
                  <a:tcPr marT="45723" marB="45723"/>
                </a:tc>
              </a:tr>
              <a:tr h="396267">
                <a:tc>
                  <a:txBody>
                    <a:bodyPr/>
                    <a:lstStyle/>
                    <a:p>
                      <a:r>
                        <a:rPr lang="en-IE" sz="2000" dirty="0" smtClean="0">
                          <a:latin typeface="Comic Sans MS" pitchFamily="66" charset="0"/>
                        </a:rPr>
                        <a:t>UL</a:t>
                      </a:r>
                      <a:endParaRPr lang="en-IE" sz="2000" dirty="0">
                        <a:latin typeface="Comic Sans MS" pitchFamily="66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2000" kern="1200" dirty="0" smtClean="0">
                          <a:solidFill>
                            <a:schemeClr val="dk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English</a:t>
                      </a:r>
                      <a:r>
                        <a:rPr kumimoji="0" lang="en-IE" sz="2000" kern="1200" baseline="0" dirty="0" smtClean="0">
                          <a:solidFill>
                            <a:schemeClr val="dk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, Maths and another language</a:t>
                      </a:r>
                      <a:endParaRPr kumimoji="0" lang="en-IE" sz="2000" kern="1200" dirty="0" smtClean="0">
                        <a:solidFill>
                          <a:schemeClr val="dk1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T="45723" marB="45723"/>
                </a:tc>
              </a:tr>
              <a:tr h="701087">
                <a:tc>
                  <a:txBody>
                    <a:bodyPr/>
                    <a:lstStyle/>
                    <a:p>
                      <a:r>
                        <a:rPr lang="en-IE" sz="2000" dirty="0" smtClean="0">
                          <a:latin typeface="Comic Sans MS" pitchFamily="66" charset="0"/>
                        </a:rPr>
                        <a:t>DCU</a:t>
                      </a:r>
                      <a:endParaRPr lang="en-IE" sz="2000" dirty="0">
                        <a:latin typeface="Comic Sans MS" pitchFamily="66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kumimoji="0" lang="en-IE" sz="2000" kern="1200" dirty="0" smtClean="0">
                          <a:solidFill>
                            <a:schemeClr val="dk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Maths &amp; English or Irish</a:t>
                      </a:r>
                      <a:endParaRPr lang="en-IE" sz="2000" dirty="0">
                        <a:latin typeface="Comic Sans MS" pitchFamily="66" charset="0"/>
                      </a:endParaRPr>
                    </a:p>
                  </a:txBody>
                  <a:tcPr marT="45723" marB="45723"/>
                </a:tc>
              </a:tr>
              <a:tr h="701087">
                <a:tc>
                  <a:txBody>
                    <a:bodyPr/>
                    <a:lstStyle/>
                    <a:p>
                      <a:r>
                        <a:rPr lang="en-IE" sz="2000" dirty="0" smtClean="0">
                          <a:latin typeface="Comic Sans MS" pitchFamily="66" charset="0"/>
                        </a:rPr>
                        <a:t>I.T’s</a:t>
                      </a:r>
                      <a:endParaRPr lang="en-IE" sz="2000" dirty="0">
                        <a:latin typeface="Comic Sans MS" pitchFamily="66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kumimoji="0" lang="en-IE" sz="2000" kern="1200" dirty="0" smtClean="0">
                          <a:solidFill>
                            <a:schemeClr val="dk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Maths  &amp; English or Irish</a:t>
                      </a:r>
                      <a:endParaRPr lang="en-IE" sz="2000" dirty="0">
                        <a:latin typeface="Comic Sans MS" pitchFamily="66" charset="0"/>
                      </a:endParaRPr>
                    </a:p>
                  </a:txBody>
                  <a:tcPr marT="45723" marB="45723"/>
                </a:tc>
              </a:tr>
              <a:tr h="396267">
                <a:tc>
                  <a:txBody>
                    <a:bodyPr/>
                    <a:lstStyle/>
                    <a:p>
                      <a:r>
                        <a:rPr lang="en-IE" sz="2000" dirty="0" smtClean="0">
                          <a:latin typeface="Comic Sans MS" pitchFamily="66" charset="0"/>
                        </a:rPr>
                        <a:t>Others</a:t>
                      </a:r>
                      <a:endParaRPr lang="en-IE" sz="2000" dirty="0">
                        <a:latin typeface="Comic Sans MS" pitchFamily="66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IE" sz="2000" dirty="0" smtClean="0">
                          <a:latin typeface="Comic Sans MS" pitchFamily="66" charset="0"/>
                        </a:rPr>
                        <a:t>Vary</a:t>
                      </a:r>
                      <a:endParaRPr lang="en-IE" sz="2000" dirty="0">
                        <a:latin typeface="Comic Sans MS" pitchFamily="66" charset="0"/>
                      </a:endParaRPr>
                    </a:p>
                  </a:txBody>
                  <a:tcPr marT="45723" marB="45723"/>
                </a:tc>
              </a:tr>
            </a:tbl>
          </a:graphicData>
        </a:graphic>
      </p:graphicFrame>
      <p:pic>
        <p:nvPicPr>
          <p:cNvPr id="20484" name="Picture 4" descr="C:\Documents and Settings\ecathain\Local Settings\Temporary Internet Files\Content.IE5\OXW7K1O8\MC900439262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3789040"/>
            <a:ext cx="1485888" cy="1485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332656"/>
            <a:ext cx="6400800" cy="685800"/>
          </a:xfrm>
        </p:spPr>
        <p:txBody>
          <a:bodyPr>
            <a:normAutofit/>
          </a:bodyPr>
          <a:lstStyle/>
          <a:p>
            <a:r>
              <a:rPr lang="en-IE" dirty="0" smtClean="0"/>
              <a:t>Specific Subject Requirements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3528" y="1700808"/>
            <a:ext cx="8503920" cy="4572000"/>
          </a:xfrm>
        </p:spPr>
        <p:txBody>
          <a:bodyPr>
            <a:normAutofit/>
          </a:bodyPr>
          <a:lstStyle/>
          <a:p>
            <a:r>
              <a:rPr lang="en-IE" sz="2000" dirty="0" smtClean="0"/>
              <a:t>Science: 		One or two science subjects depending on the 				course or university.  Biology, Chemistry, Physics 			or Ag. Science (sometimes accept Maths or 				Applied Maths)  </a:t>
            </a:r>
          </a:p>
          <a:p>
            <a:r>
              <a:rPr lang="en-IE" sz="2000" dirty="0" smtClean="0"/>
              <a:t>Engineering: 		Honours Maths for Universities (Special Maths 				exam)</a:t>
            </a:r>
          </a:p>
          <a:p>
            <a:r>
              <a:rPr lang="en-IE" sz="2000" dirty="0" smtClean="0"/>
              <a:t>Primary Teaching: 	C in Higher Level Irish</a:t>
            </a:r>
          </a:p>
          <a:p>
            <a:r>
              <a:rPr lang="en-IE" sz="2000" dirty="0" smtClean="0"/>
              <a:t>Veterinary Medicine </a:t>
            </a:r>
            <a:r>
              <a:rPr lang="en-IE" sz="2000" dirty="0"/>
              <a:t>/</a:t>
            </a:r>
            <a:r>
              <a:rPr lang="en-IE" sz="2000" dirty="0" smtClean="0"/>
              <a:t>Dietetics/Pharmacy/Dentistry: 	</a:t>
            </a:r>
            <a:r>
              <a:rPr lang="en-IE" sz="2000" b="1" dirty="0" smtClean="0"/>
              <a:t>Chemistry</a:t>
            </a:r>
          </a:p>
          <a:p>
            <a:r>
              <a:rPr lang="en-IE" sz="2000" dirty="0" smtClean="0"/>
              <a:t>Medicine: 		HPAT + Chemistry + one science depending on 				location</a:t>
            </a:r>
          </a:p>
          <a:p>
            <a:r>
              <a:rPr lang="en-IE" sz="2000" dirty="0" smtClean="0"/>
              <a:t>Art: 			Portfolio and Art or Language or soon DCG</a:t>
            </a:r>
          </a:p>
          <a:p>
            <a:r>
              <a:rPr lang="en-IE" sz="2000" dirty="0" smtClean="0"/>
              <a:t>Trinity:		Paramedical/science</a:t>
            </a:r>
            <a:r>
              <a:rPr lang="en-IE" sz="2000" dirty="0" smtClean="0">
                <a:sym typeface="Wingdings" pitchFamily="2" charset="2"/>
              </a:rPr>
              <a:t> 2 Science Subjects</a:t>
            </a:r>
            <a:endParaRPr lang="en-IE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299648" cy="365760"/>
          </a:xfrm>
        </p:spPr>
        <p:txBody>
          <a:bodyPr/>
          <a:lstStyle/>
          <a:p>
            <a:r>
              <a:rPr lang="en-IE" dirty="0" smtClean="0">
                <a:solidFill>
                  <a:schemeClr val="tx1"/>
                </a:solidFill>
              </a:rPr>
              <a:t>College information is subject to change and should be verified on the college website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1479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332656"/>
            <a:ext cx="6400800" cy="685800"/>
          </a:xfrm>
        </p:spPr>
        <p:txBody>
          <a:bodyPr>
            <a:normAutofit/>
          </a:bodyPr>
          <a:lstStyle/>
          <a:p>
            <a:r>
              <a:rPr lang="en-IE" dirty="0"/>
              <a:t>Specific Subject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1520" y="1628800"/>
            <a:ext cx="8503920" cy="4572000"/>
          </a:xfrm>
        </p:spPr>
        <p:txBody>
          <a:bodyPr/>
          <a:lstStyle/>
          <a:p>
            <a:r>
              <a:rPr lang="en-IE" dirty="0" smtClean="0"/>
              <a:t>Nursing: </a:t>
            </a:r>
            <a:r>
              <a:rPr lang="en-IE" dirty="0"/>
              <a:t> </a:t>
            </a:r>
            <a:r>
              <a:rPr lang="en-IE" dirty="0" smtClean="0"/>
              <a:t>			Science subject</a:t>
            </a:r>
          </a:p>
          <a:p>
            <a:r>
              <a:rPr lang="en-IE" dirty="0" smtClean="0"/>
              <a:t>Beautician: 		Biology</a:t>
            </a:r>
          </a:p>
          <a:p>
            <a:r>
              <a:rPr lang="en-IE" dirty="0" smtClean="0"/>
              <a:t>Medical Sciences:	1/2 science subjects</a:t>
            </a:r>
          </a:p>
          <a:p>
            <a:endParaRPr lang="en-IE" dirty="0" smtClean="0"/>
          </a:p>
          <a:p>
            <a:r>
              <a:rPr lang="en-IE" dirty="0" smtClean="0"/>
              <a:t>Many of these courses also have specific grade requirements e.g. HB3 etc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515672" cy="365760"/>
          </a:xfrm>
        </p:spPr>
        <p:txBody>
          <a:bodyPr/>
          <a:lstStyle/>
          <a:p>
            <a:r>
              <a:rPr lang="en-IE" dirty="0" smtClean="0">
                <a:solidFill>
                  <a:schemeClr val="tx1"/>
                </a:solidFill>
              </a:rPr>
              <a:t>College information is subject to change and should be checked directly on the college website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6956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 3" pitchFamily="18" charset="2"/>
              <a:buNone/>
            </a:pPr>
            <a:r>
              <a:rPr lang="en-IE" sz="6000" smtClean="0">
                <a:latin typeface="Comic Sans MS" pitchFamily="66" charset="0"/>
              </a:rPr>
              <a:t>Do not give up subjects you love!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534400" cy="758952"/>
          </a:xfrm>
          <a:solidFill>
            <a:schemeClr val="accent2"/>
          </a:solid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IE" dirty="0" smtClean="0">
                <a:solidFill>
                  <a:srgbClr val="002060"/>
                </a:solidFill>
                <a:latin typeface="Comic Sans MS" pitchFamily="66" charset="0"/>
              </a:rPr>
              <a:t>And …</a:t>
            </a:r>
            <a:endParaRPr lang="en-IE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26628" name="Picture 2" descr="C:\Documents and Settings\ecathain\Local Settings\Temporary Internet Files\Content.IE5\PQ4Y5JR8\MC900446388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14414">
            <a:off x="5862638" y="3325813"/>
            <a:ext cx="1509712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3" descr="C:\Documents and Settings\ecathain\Local Settings\Temporary Internet Files\Content.IE5\5Z10TFP5\MP900411766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715794">
            <a:off x="2251075" y="3608388"/>
            <a:ext cx="12350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4" descr="C:\Documents and Settings\ecathain\Local Settings\Temporary Internet Files\Content.IE5\5Z10TFP5\MP900386786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0225" y="3944938"/>
            <a:ext cx="11620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5" descr="C:\Program Files\Microsoft Office\MEDIA\CAGCAT10\j0305257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50" y="3071813"/>
            <a:ext cx="113823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7" descr="C:\Documents and Settings\ecathain\Local Settings\Temporary Internet Files\Content.IE5\5OWWCCNM\MC900389698[1]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45363" y="4292600"/>
            <a:ext cx="1811337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9154" name="Rectangle 2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000" u="sng" dirty="0">
              <a:solidFill>
                <a:schemeClr val="accent1"/>
              </a:solidFill>
            </a:endParaRP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Tx/>
              <a:buFont typeface="Wingdings" pitchFamily="2" charset="2"/>
              <a:buNone/>
              <a:defRPr/>
            </a:pPr>
            <a:r>
              <a:rPr lang="en-IE" dirty="0"/>
              <a:t>Choose subjects </a:t>
            </a:r>
            <a:r>
              <a:rPr lang="en-IE" dirty="0" smtClean="0"/>
              <a:t>YOU:</a:t>
            </a:r>
            <a:endParaRPr lang="en-IE" dirty="0"/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Tx/>
              <a:buFont typeface="Wingdings" pitchFamily="2" charset="2"/>
              <a:buChar char="¯"/>
              <a:defRPr/>
            </a:pPr>
            <a:r>
              <a:rPr lang="en-IE" dirty="0" smtClean="0"/>
              <a:t>Like</a:t>
            </a:r>
            <a:endParaRPr lang="en-IE" dirty="0"/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Tx/>
              <a:buFont typeface="Wingdings" pitchFamily="2" charset="2"/>
              <a:buChar char="¯"/>
              <a:defRPr/>
            </a:pPr>
            <a:r>
              <a:rPr lang="en-IE" dirty="0" smtClean="0"/>
              <a:t>Have </a:t>
            </a:r>
            <a:r>
              <a:rPr lang="en-IE" dirty="0"/>
              <a:t>achieved well in</a:t>
            </a: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Tx/>
              <a:buFont typeface="Wingdings" pitchFamily="2" charset="2"/>
              <a:buChar char="¯"/>
              <a:defRPr/>
            </a:pPr>
            <a:r>
              <a:rPr lang="en-IE" dirty="0" smtClean="0"/>
              <a:t>Need for your future</a:t>
            </a:r>
            <a:endParaRPr lang="en-IE" dirty="0"/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Tx/>
              <a:buFont typeface="Wingdings" pitchFamily="2" charset="2"/>
              <a:buChar char="¯"/>
              <a:defRPr/>
            </a:pPr>
            <a:r>
              <a:rPr lang="en-IE" dirty="0"/>
              <a:t>A</a:t>
            </a:r>
            <a:r>
              <a:rPr lang="en-IE" dirty="0" smtClean="0"/>
              <a:t>re </a:t>
            </a:r>
            <a:r>
              <a:rPr lang="en-IE" dirty="0"/>
              <a:t>prepared to work </a:t>
            </a:r>
            <a:r>
              <a:rPr lang="en-IE" dirty="0" smtClean="0"/>
              <a:t>at</a:t>
            </a: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Tx/>
              <a:buNone/>
              <a:defRPr/>
            </a:pPr>
            <a:endParaRPr lang="en-IE" dirty="0" smtClean="0"/>
          </a:p>
          <a:p>
            <a:pPr lvl="1">
              <a:buFont typeface="Wingdings" pitchFamily="2" charset="2"/>
              <a:buChar char="J"/>
              <a:defRPr/>
            </a:pPr>
            <a:r>
              <a:rPr lang="en-IE" dirty="0"/>
              <a:t>Link </a:t>
            </a:r>
            <a:r>
              <a:rPr lang="en-IE" dirty="0" smtClean="0"/>
              <a:t> </a:t>
            </a:r>
            <a:r>
              <a:rPr lang="en-IE" dirty="0"/>
              <a:t>talents </a:t>
            </a:r>
            <a:r>
              <a:rPr lang="en-IE" dirty="0" smtClean="0"/>
              <a:t>to subjects</a:t>
            </a:r>
            <a:endParaRPr lang="en-IE" dirty="0"/>
          </a:p>
          <a:p>
            <a:pPr lvl="1">
              <a:buFont typeface="Wingdings" pitchFamily="2" charset="2"/>
              <a:buChar char="J"/>
              <a:defRPr/>
            </a:pPr>
            <a:r>
              <a:rPr lang="en-IE" dirty="0"/>
              <a:t>Talk to teachers, siblings, neighbours, people </a:t>
            </a:r>
            <a:r>
              <a:rPr lang="en-IE" dirty="0" smtClean="0"/>
              <a:t>on the </a:t>
            </a:r>
            <a:r>
              <a:rPr lang="en-IE" dirty="0"/>
              <a:t>bus</a:t>
            </a:r>
          </a:p>
          <a:p>
            <a:pPr lvl="1">
              <a:buFont typeface="Wingdings" pitchFamily="2" charset="2"/>
              <a:buChar char="J"/>
              <a:defRPr/>
            </a:pPr>
            <a:r>
              <a:rPr lang="en-IE" dirty="0"/>
              <a:t>Look at senior cycle text books</a:t>
            </a:r>
          </a:p>
          <a:p>
            <a:pPr lvl="1">
              <a:buFont typeface="Wingdings" pitchFamily="2" charset="2"/>
              <a:buChar char="J"/>
              <a:defRPr/>
            </a:pPr>
            <a:r>
              <a:rPr lang="en-IE" dirty="0"/>
              <a:t>Choose a good mix of subjects to </a:t>
            </a:r>
            <a:r>
              <a:rPr lang="en-IE" dirty="0" smtClean="0"/>
              <a:t>keep </a:t>
            </a:r>
            <a:r>
              <a:rPr lang="en-IE" dirty="0"/>
              <a:t>college and career options open</a:t>
            </a:r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Tx/>
              <a:buFont typeface="Wingdings" pitchFamily="2" charset="2"/>
              <a:buChar char="¯"/>
              <a:defRPr/>
            </a:pPr>
            <a:endParaRPr lang="en-IE" dirty="0"/>
          </a:p>
          <a:p>
            <a:pPr lvl="1" eaLnBrk="1" hangingPunct="1">
              <a:lnSpc>
                <a:spcPct val="130000"/>
              </a:lnSpc>
              <a:buClr>
                <a:srgbClr val="FF0000"/>
              </a:buClr>
              <a:buSzTx/>
              <a:buFont typeface="Wingdings" pitchFamily="2" charset="2"/>
              <a:buNone/>
              <a:defRPr/>
            </a:pPr>
            <a:endParaRPr lang="en-US" dirty="0"/>
          </a:p>
        </p:txBody>
      </p:sp>
      <p:pic>
        <p:nvPicPr>
          <p:cNvPr id="18" name="Content Placeholder 17" descr="all my friends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364088" y="3789040"/>
            <a:ext cx="2466975" cy="1847850"/>
          </a:xfrm>
        </p:spPr>
      </p:pic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648200" y="1679546"/>
            <a:ext cx="4343400" cy="927100"/>
            <a:chOff x="2928" y="960"/>
            <a:chExt cx="2736" cy="584"/>
          </a:xfrm>
        </p:grpSpPr>
        <p:pic>
          <p:nvPicPr>
            <p:cNvPr id="21513" name="Picture 8" descr="artist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960"/>
              <a:ext cx="672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4" name="Picture 9" descr="DANCER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960"/>
              <a:ext cx="67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5" name="Picture 10" descr="ENGINEER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960"/>
              <a:ext cx="624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6" name="Picture 11" descr="pilot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960"/>
              <a:ext cx="768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510" name="WordArt 15"/>
          <p:cNvSpPr>
            <a:spLocks noChangeArrowheads="1" noChangeShapeType="1" noTextEdit="1"/>
          </p:cNvSpPr>
          <p:nvPr/>
        </p:nvSpPr>
        <p:spPr bwMode="auto">
          <a:xfrm>
            <a:off x="1176338" y="404664"/>
            <a:ext cx="6575425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E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CHOOSING  SUBJECTS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44421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575" y="1490663"/>
            <a:ext cx="8229600" cy="4525962"/>
          </a:xfrm>
        </p:spPr>
        <p:txBody>
          <a:bodyPr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IE" b="1" dirty="0" smtClean="0">
                <a:latin typeface="Comic Sans MS" pitchFamily="66" charset="0"/>
              </a:rPr>
              <a:t>ABILITY  - </a:t>
            </a:r>
            <a:r>
              <a:rPr lang="en-IE" dirty="0" smtClean="0">
                <a:latin typeface="Comic Sans MS" pitchFamily="66" charset="0"/>
              </a:rPr>
              <a:t>choose subjects in which you are likely to get good grades.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IE" b="1" dirty="0" smtClean="0">
                <a:latin typeface="Comic Sans MS" pitchFamily="66" charset="0"/>
              </a:rPr>
              <a:t>INTEREST  - </a:t>
            </a:r>
            <a:r>
              <a:rPr lang="en-IE" dirty="0" smtClean="0">
                <a:latin typeface="Comic Sans MS" pitchFamily="66" charset="0"/>
              </a:rPr>
              <a:t>Choose subjects that you are genuinely interested in as you are much more likely to study those subjects and do well in them.  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IE" b="1" dirty="0" smtClean="0">
                <a:latin typeface="Comic Sans MS" pitchFamily="66" charset="0"/>
              </a:rPr>
              <a:t>CAREER  - </a:t>
            </a:r>
            <a:r>
              <a:rPr lang="en-IE" dirty="0" smtClean="0">
                <a:latin typeface="Comic Sans MS" pitchFamily="66" charset="0"/>
              </a:rPr>
              <a:t>In addition to the core subjects (Irish, English, Maths) there are other subjects that are essential for some courses and careers. </a:t>
            </a:r>
            <a:endParaRPr lang="en-IE" dirty="0"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IE" dirty="0" smtClean="0">
                <a:solidFill>
                  <a:srgbClr val="002060"/>
                </a:solidFill>
              </a:rPr>
              <a:t>Consider the following factors when choosing your subjects:</a:t>
            </a:r>
            <a:endParaRPr lang="en-IE" dirty="0">
              <a:solidFill>
                <a:srgbClr val="002060"/>
              </a:solidFill>
            </a:endParaRPr>
          </a:p>
        </p:txBody>
      </p:sp>
      <p:pic>
        <p:nvPicPr>
          <p:cNvPr id="16388" name="Picture 4" descr="C:\Documents and Settings\ecathain\Local Settings\Temporary Internet Files\Content.IE5\5Z10TFP5\MM900046560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9625" y="1285875"/>
            <a:ext cx="4762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 descr="C:\Documents and Settings\ecathain\Local Settings\Temporary Internet Files\Content.IE5\2VV324KG\MP900402266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0" y="2857496"/>
            <a:ext cx="757371" cy="1137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0" name="Picture 8" descr="C:\Documents and Settings\ecathain\Local Settings\Temporary Internet Files\Content.IE5\PQ4Y5JR8\MC900433849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01038" y="4214813"/>
            <a:ext cx="842962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 descr="C:\Documents and Settings\ecathain\Local Settings\Temporary Internet Files\Content.IE5\G48EKRA2\MP900448455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5373216"/>
            <a:ext cx="1517107" cy="1011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0" y="1981200"/>
            <a:ext cx="9144000" cy="4876800"/>
          </a:xfrm>
        </p:spPr>
        <p:txBody>
          <a:bodyPr/>
          <a:lstStyle/>
          <a:p>
            <a:pPr algn="ctr" eaLnBrk="1" hangingPunct="1"/>
            <a:r>
              <a:rPr lang="en-IE" b="1" smtClean="0">
                <a:latin typeface="Comic Sans MS" pitchFamily="66" charset="0"/>
              </a:rPr>
              <a:t>What subject am I most interested in?</a:t>
            </a:r>
          </a:p>
          <a:p>
            <a:pPr algn="ctr" eaLnBrk="1" hangingPunct="1"/>
            <a:endParaRPr lang="en-IE" b="1" smtClean="0">
              <a:latin typeface="Comic Sans MS" pitchFamily="66" charset="0"/>
            </a:endParaRPr>
          </a:p>
          <a:p>
            <a:pPr algn="ctr" eaLnBrk="1" hangingPunct="1"/>
            <a:r>
              <a:rPr lang="en-IE" b="1" smtClean="0">
                <a:latin typeface="Comic Sans MS" pitchFamily="66" charset="0"/>
              </a:rPr>
              <a:t>What subject am I likely to be best at?</a:t>
            </a:r>
          </a:p>
          <a:p>
            <a:pPr algn="ctr" eaLnBrk="1" hangingPunct="1"/>
            <a:endParaRPr lang="en-IE" b="1" smtClean="0">
              <a:latin typeface="Comic Sans MS" pitchFamily="66" charset="0"/>
            </a:endParaRPr>
          </a:p>
          <a:p>
            <a:pPr algn="ctr" eaLnBrk="1" hangingPunct="1"/>
            <a:r>
              <a:rPr lang="en-IE" b="1" smtClean="0">
                <a:latin typeface="Comic Sans MS" pitchFamily="66" charset="0"/>
              </a:rPr>
              <a:t>What subjects will I need?</a:t>
            </a:r>
          </a:p>
          <a:p>
            <a:pPr algn="ctr" eaLnBrk="1" hangingPunct="1"/>
            <a:endParaRPr lang="en-IE" b="1" smtClean="0">
              <a:latin typeface="Comic Sans MS" pitchFamily="66" charset="0"/>
            </a:endParaRPr>
          </a:p>
          <a:p>
            <a:pPr algn="ctr" eaLnBrk="1" hangingPunct="1"/>
            <a:r>
              <a:rPr lang="en-IE" b="1" smtClean="0">
                <a:latin typeface="Comic Sans MS" pitchFamily="66" charset="0"/>
              </a:rPr>
              <a:t>Balanced choice of subjects</a:t>
            </a:r>
            <a:endParaRPr lang="en-GB" b="1" smtClean="0">
              <a:latin typeface="Comic Sans MS" pitchFamily="66" charset="0"/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240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IE" sz="4800" dirty="0" smtClean="0">
                <a:solidFill>
                  <a:srgbClr val="7030A0"/>
                </a:solidFill>
              </a:rPr>
              <a:t>Making a Wise Choice</a:t>
            </a:r>
            <a:endParaRPr lang="en-GB" sz="4800" dirty="0" smtClean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l">
              <a:buFont typeface="Arial" pitchFamily="34" charset="0"/>
              <a:buChar char="•"/>
            </a:pPr>
            <a:r>
              <a:rPr lang="en-IE" sz="2800" dirty="0" smtClean="0"/>
              <a:t>4</a:t>
            </a:r>
            <a:r>
              <a:rPr lang="en-IE" sz="2800" baseline="30000" dirty="0" smtClean="0"/>
              <a:t>th</a:t>
            </a:r>
            <a:r>
              <a:rPr lang="en-IE" sz="2800" dirty="0" smtClean="0"/>
              <a:t> Year Information</a:t>
            </a:r>
          </a:p>
          <a:p>
            <a:pPr algn="l">
              <a:buFont typeface="Arial" pitchFamily="34" charset="0"/>
              <a:buChar char="•"/>
            </a:pPr>
            <a:r>
              <a:rPr lang="en-IE" sz="2800" dirty="0" smtClean="0"/>
              <a:t>Questions &amp; Answers</a:t>
            </a:r>
          </a:p>
          <a:p>
            <a:pPr algn="l">
              <a:buFont typeface="Arial" pitchFamily="34" charset="0"/>
              <a:buChar char="•"/>
            </a:pPr>
            <a:r>
              <a:rPr lang="en-IE" sz="2800" dirty="0" smtClean="0"/>
              <a:t>TY information</a:t>
            </a:r>
          </a:p>
          <a:p>
            <a:pPr algn="l">
              <a:buFont typeface="Arial" pitchFamily="34" charset="0"/>
              <a:buChar char="•"/>
            </a:pPr>
            <a:r>
              <a:rPr lang="en-IE" sz="2800" dirty="0" smtClean="0"/>
              <a:t>Questions &amp; Answers</a:t>
            </a:r>
            <a:endParaRPr lang="en-IE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Outline	</a:t>
            </a:r>
            <a:endParaRPr lang="en-I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260648"/>
            <a:ext cx="8229600" cy="1371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dirty="0" smtClean="0">
                <a:solidFill>
                  <a:schemeClr val="hlink"/>
                </a:solidFill>
              </a:rPr>
              <a:t> </a:t>
            </a:r>
            <a:r>
              <a:rPr lang="en-US" sz="3600" dirty="0">
                <a:solidFill>
                  <a:schemeClr val="hlink"/>
                </a:solidFill>
              </a:rPr>
              <a:t>Career Decisions?</a:t>
            </a:r>
            <a:br>
              <a:rPr lang="en-US" sz="3600" dirty="0">
                <a:solidFill>
                  <a:schemeClr val="hlink"/>
                </a:solidFill>
              </a:rPr>
            </a:br>
            <a:endParaRPr lang="en-US" sz="3600" dirty="0">
              <a:solidFill>
                <a:schemeClr val="hlink"/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48063397"/>
              </p:ext>
            </p:extLst>
          </p:nvPr>
        </p:nvGraphicFramePr>
        <p:xfrm>
          <a:off x="0" y="1196752"/>
          <a:ext cx="9144000" cy="5256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94979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kellyglobal.net/eprise/main/image_library/uk/services/en/job_chart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276872"/>
            <a:ext cx="1609725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2051987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 smtClean="0"/>
              <a:t>Skills/abilities/aptitude</a:t>
            </a:r>
          </a:p>
          <a:p>
            <a:r>
              <a:rPr lang="en-IE" sz="1600" i="1" dirty="0" smtClean="0"/>
              <a:t>What you’re good at naturally</a:t>
            </a:r>
            <a:endParaRPr lang="en-IE" sz="1600" i="1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389637" y="2276872"/>
            <a:ext cx="144016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829797" y="1815207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Things you like doing</a:t>
            </a:r>
          </a:p>
          <a:p>
            <a:endParaRPr lang="en-IE" dirty="0"/>
          </a:p>
        </p:txBody>
      </p:sp>
      <p:cxnSp>
        <p:nvCxnSpPr>
          <p:cNvPr id="10" name="Straight Arrow Connector 9"/>
          <p:cNvCxnSpPr>
            <a:stCxn id="1026" idx="2"/>
          </p:cNvCxnSpPr>
          <p:nvPr/>
        </p:nvCxnSpPr>
        <p:spPr>
          <a:xfrm>
            <a:off x="4584775" y="3838972"/>
            <a:ext cx="59233" cy="16782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60407" y="5517232"/>
            <a:ext cx="7552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smtClean="0"/>
              <a:t>What kind of person am I? Do I prefer working on my own/with people?</a:t>
            </a:r>
            <a:endParaRPr lang="en-IE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2555776" y="2564904"/>
            <a:ext cx="1224136" cy="1736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Choosing a Career</a:t>
            </a:r>
            <a:endParaRPr lang="en-IE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27138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IE"/>
              <a:t>Not sure? Safe option</a:t>
            </a: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IE" sz="3600" dirty="0" smtClean="0"/>
              <a:t>Irish </a:t>
            </a:r>
          </a:p>
          <a:p>
            <a:pPr eaLnBrk="1" hangingPunct="1">
              <a:defRPr/>
            </a:pPr>
            <a:r>
              <a:rPr lang="en-IE" sz="3600" dirty="0" smtClean="0"/>
              <a:t>English</a:t>
            </a:r>
          </a:p>
          <a:p>
            <a:pPr eaLnBrk="1" hangingPunct="1">
              <a:defRPr/>
            </a:pPr>
            <a:r>
              <a:rPr lang="en-IE" sz="3600" dirty="0" smtClean="0"/>
              <a:t>Maths</a:t>
            </a:r>
          </a:p>
          <a:p>
            <a:pPr eaLnBrk="1" hangingPunct="1">
              <a:defRPr/>
            </a:pPr>
            <a:r>
              <a:rPr lang="en-IE" sz="3600" dirty="0" smtClean="0"/>
              <a:t>Language</a:t>
            </a:r>
          </a:p>
          <a:p>
            <a:pPr eaLnBrk="1" hangingPunct="1">
              <a:defRPr/>
            </a:pPr>
            <a:r>
              <a:rPr lang="en-IE" sz="3600" dirty="0" smtClean="0"/>
              <a:t>At least one Science subject</a:t>
            </a:r>
            <a:endParaRPr lang="en-IE" sz="3600" dirty="0"/>
          </a:p>
        </p:txBody>
      </p:sp>
      <p:pic>
        <p:nvPicPr>
          <p:cNvPr id="9220" name="Picture 4" descr="C:\Users\fdaly\AppData\Local\Microsoft\Windows\Temporary Internet Files\Content.IE5\IYE0TBHD\MP900422802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9185" y="2151654"/>
            <a:ext cx="3121429" cy="312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4622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IE"/>
              <a:t>Resources</a:t>
            </a: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IE" sz="2400" dirty="0" smtClean="0">
                <a:hlinkClick r:id="rId3"/>
              </a:rPr>
              <a:t>www.curriculumonline.ie</a:t>
            </a:r>
            <a:r>
              <a:rPr lang="en-IE" sz="2400" dirty="0" smtClean="0"/>
              <a:t> 	Syllabus for LC Subjects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IE" sz="2400" dirty="0" smtClean="0">
                <a:hlinkClick r:id="rId4"/>
              </a:rPr>
              <a:t>www.examinations.ie</a:t>
            </a:r>
            <a:r>
              <a:rPr lang="en-IE" sz="2400" dirty="0" smtClean="0"/>
              <a:t> 		Look at past exam papers</a:t>
            </a:r>
            <a:endParaRPr lang="en-IE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IE" sz="2400" dirty="0" smtClean="0">
                <a:hlinkClick r:id="rId5"/>
              </a:rPr>
              <a:t>www.qualifax.ie</a:t>
            </a:r>
            <a:r>
              <a:rPr lang="en-IE" sz="2400" dirty="0" smtClean="0"/>
              <a:t>			Check entry requirements</a:t>
            </a:r>
            <a:endParaRPr lang="en-IE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IE" sz="2400" dirty="0" smtClean="0">
                <a:hlinkClick r:id="rId6"/>
              </a:rPr>
              <a:t>www.careersportal.ie</a:t>
            </a:r>
            <a:r>
              <a:rPr lang="en-IE" sz="2400" dirty="0" smtClean="0"/>
              <a:t> 		Read about all LC Subjects</a:t>
            </a:r>
            <a:endParaRPr lang="en-IE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IE" sz="2400" dirty="0" smtClean="0"/>
              <a:t>College </a:t>
            </a:r>
            <a:r>
              <a:rPr lang="en-IE" sz="2400" dirty="0"/>
              <a:t>websites </a:t>
            </a:r>
            <a:r>
              <a:rPr lang="en-IE" sz="2400" dirty="0" smtClean="0">
                <a:hlinkClick r:id="rId7"/>
              </a:rPr>
              <a:t>www.ul.ie</a:t>
            </a:r>
            <a:r>
              <a:rPr lang="en-IE" sz="2400" dirty="0" smtClean="0"/>
              <a:t> </a:t>
            </a:r>
            <a:r>
              <a:rPr lang="en-IE" sz="2400" dirty="0" smtClean="0">
                <a:hlinkClick r:id="rId8"/>
              </a:rPr>
              <a:t>www.lit.ie</a:t>
            </a:r>
            <a:r>
              <a:rPr lang="en-IE" sz="2400" dirty="0" smtClean="0"/>
              <a:t> </a:t>
            </a:r>
            <a:r>
              <a:rPr lang="en-IE" sz="2400" dirty="0" smtClean="0">
                <a:hlinkClick r:id="rId9"/>
              </a:rPr>
              <a:t>www.mic.ul.ie</a:t>
            </a:r>
            <a:r>
              <a:rPr lang="en-IE" sz="2400" dirty="0" smtClean="0"/>
              <a:t> </a:t>
            </a:r>
            <a:endParaRPr lang="en-IE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IE" sz="2400" dirty="0"/>
              <a:t>College Prospectuses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IE" sz="2400" dirty="0"/>
              <a:t>Guidance Counsellor</a:t>
            </a:r>
            <a:r>
              <a:rPr lang="en-IE" sz="2400" dirty="0">
                <a:sym typeface="Wingdings" pitchFamily="2" charset="2"/>
              </a:rPr>
              <a:t> make an appointment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IE" sz="2400" dirty="0">
                <a:sym typeface="Wingdings" pitchFamily="2" charset="2"/>
              </a:rPr>
              <a:t>T</a:t>
            </a:r>
            <a:r>
              <a:rPr lang="en-IE" sz="2400" dirty="0" smtClean="0">
                <a:sym typeface="Wingdings" pitchFamily="2" charset="2"/>
              </a:rPr>
              <a:t>eachers</a:t>
            </a:r>
            <a:endParaRPr lang="en-IE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/>
              <a:t>Senior Cycle Textbooks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 dirty="0" smtClean="0"/>
              <a:t>Fiona Daly, St. Anne's Community College 2016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142419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hlinkClick r:id="rId3"/>
              </a:rPr>
              <a:t>www.careersportal.ie</a:t>
            </a:r>
            <a:r>
              <a:rPr lang="en-IE" dirty="0" smtClean="0"/>
              <a:t> </a:t>
            </a:r>
            <a:endParaRPr lang="en-IE" dirty="0"/>
          </a:p>
        </p:txBody>
      </p:sp>
      <p:pic>
        <p:nvPicPr>
          <p:cNvPr id="4" name="Content Placeholder 3" descr="careers portal subject choice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301625" y="1691016"/>
            <a:ext cx="8504238" cy="424431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1916832"/>
            <a:ext cx="6400800" cy="685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IE" dirty="0"/>
              <a:t>Language Entry Requirements </a:t>
            </a:r>
            <a:br>
              <a:rPr lang="en-IE" dirty="0"/>
            </a:br>
            <a:r>
              <a:rPr lang="en-IE" dirty="0"/>
              <a:t>for Third Level</a:t>
            </a:r>
            <a:endParaRPr lang="en-GB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indent="0" eaLnBrk="1" hangingPunct="1">
              <a:buNone/>
              <a:defRPr/>
            </a:pPr>
            <a:r>
              <a:rPr lang="en-IE" sz="2000" dirty="0" smtClean="0"/>
              <a:t>Two languages (English + One other) required for the following colleges:</a:t>
            </a:r>
          </a:p>
          <a:p>
            <a:pPr lvl="1" eaLnBrk="1" hangingPunct="1">
              <a:defRPr/>
            </a:pPr>
            <a:r>
              <a:rPr lang="en-IE" sz="2000" dirty="0" smtClean="0"/>
              <a:t>Trinity College</a:t>
            </a:r>
          </a:p>
          <a:p>
            <a:pPr lvl="1" eaLnBrk="1" hangingPunct="1">
              <a:defRPr/>
            </a:pPr>
            <a:r>
              <a:rPr lang="en-IE" sz="2000" dirty="0" smtClean="0"/>
              <a:t>Dublin </a:t>
            </a:r>
            <a:r>
              <a:rPr lang="en-IE" sz="2000" dirty="0"/>
              <a:t>Institute of Technology </a:t>
            </a:r>
          </a:p>
          <a:p>
            <a:pPr lvl="1" eaLnBrk="1" hangingPunct="1">
              <a:defRPr/>
            </a:pPr>
            <a:r>
              <a:rPr lang="en-IE" sz="2000" dirty="0" smtClean="0"/>
              <a:t>Dublin </a:t>
            </a:r>
            <a:r>
              <a:rPr lang="en-IE" sz="2000" dirty="0"/>
              <a:t>City University  - </a:t>
            </a:r>
            <a:endParaRPr lang="en-IE" sz="2000" dirty="0" smtClean="0"/>
          </a:p>
          <a:p>
            <a:pPr lvl="1" eaLnBrk="1" hangingPunct="1">
              <a:defRPr/>
            </a:pPr>
            <a:r>
              <a:rPr lang="en-IE" sz="2000" dirty="0" smtClean="0"/>
              <a:t>University of Limerick</a:t>
            </a:r>
          </a:p>
          <a:p>
            <a:pPr lvl="1" eaLnBrk="1" hangingPunct="1">
              <a:defRPr/>
            </a:pPr>
            <a:r>
              <a:rPr lang="en-IE" sz="2000" dirty="0" smtClean="0"/>
              <a:t>you </a:t>
            </a:r>
            <a:r>
              <a:rPr lang="en-IE" sz="2000" dirty="0"/>
              <a:t>can use a Pass in Irish </a:t>
            </a:r>
            <a:r>
              <a:rPr lang="en-IE" sz="2000" dirty="0" smtClean="0"/>
              <a:t>of a European language </a:t>
            </a:r>
            <a:r>
              <a:rPr lang="en-IE" sz="2000" dirty="0"/>
              <a:t>– unless it is required for a particular course</a:t>
            </a:r>
            <a:endParaRPr lang="en-GB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32695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IE"/>
              <a:t>Language Entry Requirements </a:t>
            </a:r>
            <a:br>
              <a:rPr lang="en-IE"/>
            </a:br>
            <a:r>
              <a:rPr lang="en-IE"/>
              <a:t>for Third Level</a:t>
            </a:r>
            <a:endParaRPr lang="en-GB"/>
          </a:p>
        </p:txBody>
      </p:sp>
      <p:sp>
        <p:nvSpPr>
          <p:cNvPr id="1536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IE" dirty="0" smtClean="0"/>
              <a:t>Cadetships </a:t>
            </a:r>
            <a:r>
              <a:rPr lang="en-IE" dirty="0"/>
              <a:t>in the Army</a:t>
            </a:r>
            <a:r>
              <a:rPr lang="en-IE" dirty="0" smtClean="0"/>
              <a:t>, Army equitation, </a:t>
            </a:r>
            <a:r>
              <a:rPr lang="en-IE" dirty="0"/>
              <a:t>Air Corps and Naval </a:t>
            </a:r>
            <a:r>
              <a:rPr lang="en-IE" dirty="0" smtClean="0"/>
              <a:t>Service. </a:t>
            </a:r>
          </a:p>
          <a:p>
            <a:pPr lvl="1" eaLnBrk="1" hangingPunct="1">
              <a:defRPr/>
            </a:pPr>
            <a:r>
              <a:rPr lang="en-IE" dirty="0" smtClean="0"/>
              <a:t>3 HC3 and 3OD3</a:t>
            </a:r>
          </a:p>
          <a:p>
            <a:pPr lvl="1" eaLnBrk="1" hangingPunct="1">
              <a:defRPr/>
            </a:pPr>
            <a:r>
              <a:rPr lang="en-IE" dirty="0"/>
              <a:t>Irish +English + European Language</a:t>
            </a:r>
          </a:p>
          <a:p>
            <a:pPr eaLnBrk="1" hangingPunct="1">
              <a:defRPr/>
            </a:pPr>
            <a:r>
              <a:rPr lang="en-IE" dirty="0"/>
              <a:t>For the </a:t>
            </a:r>
            <a:r>
              <a:rPr lang="en-IE" dirty="0" smtClean="0"/>
              <a:t>Gardaí </a:t>
            </a:r>
            <a:r>
              <a:rPr lang="en-IE" dirty="0"/>
              <a:t>-  two languages are required</a:t>
            </a:r>
          </a:p>
          <a:p>
            <a:pPr eaLnBrk="1" hangingPunct="1">
              <a:defRPr/>
            </a:pPr>
            <a:r>
              <a:rPr lang="en-IE" dirty="0"/>
              <a:t>A European Language is not required for entry to the Institutes of Technology, unless it is part of the area of study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0641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Subject Requirements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E" dirty="0" smtClean="0"/>
              <a:t>Science courses: 	Science Subject </a:t>
            </a:r>
          </a:p>
          <a:p>
            <a:r>
              <a:rPr lang="en-IE" dirty="0" smtClean="0"/>
              <a:t>Engineering</a:t>
            </a:r>
            <a:r>
              <a:rPr lang="en-IE" smtClean="0"/>
              <a:t>: Honours Maths</a:t>
            </a:r>
            <a:endParaRPr lang="en-IE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275"/>
            <a:ext cx="9191625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7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13363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210675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06776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www.curriculumonline.ie</a:t>
            </a:r>
            <a:endParaRPr lang="en-IE" dirty="0"/>
          </a:p>
        </p:txBody>
      </p:sp>
      <p:pic>
        <p:nvPicPr>
          <p:cNvPr id="4" name="Content Placeholder 3" descr="curriculum online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1772816"/>
            <a:ext cx="8504238" cy="288979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IE" dirty="0" smtClean="0">
                <a:solidFill>
                  <a:schemeClr val="tx1"/>
                </a:solidFill>
              </a:rPr>
              <a:t>What we’re doing….</a:t>
            </a:r>
            <a:endParaRPr lang="en-IE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IE" dirty="0" smtClean="0"/>
          </a:p>
          <a:p>
            <a:r>
              <a:rPr lang="en-IE" sz="2400" dirty="0" smtClean="0"/>
              <a:t>3</a:t>
            </a:r>
            <a:r>
              <a:rPr lang="en-IE" sz="2400" baseline="30000" dirty="0" smtClean="0"/>
              <a:t>rd</a:t>
            </a:r>
            <a:r>
              <a:rPr lang="en-IE" sz="2400" dirty="0" smtClean="0"/>
              <a:t> Year briefings on subjects from staff</a:t>
            </a:r>
          </a:p>
          <a:p>
            <a:r>
              <a:rPr lang="en-IE" sz="2400" dirty="0" smtClean="0"/>
              <a:t>Presentations from Guidance Counsellor</a:t>
            </a:r>
          </a:p>
          <a:p>
            <a:r>
              <a:rPr lang="en-IE" sz="2400" dirty="0" smtClean="0"/>
              <a:t>Websites to research </a:t>
            </a:r>
          </a:p>
          <a:p>
            <a:r>
              <a:rPr lang="en-IE" sz="2400" dirty="0" smtClean="0"/>
              <a:t>Parents Information evening</a:t>
            </a:r>
          </a:p>
          <a:p>
            <a:r>
              <a:rPr lang="en-IE" sz="2400" dirty="0" smtClean="0"/>
              <a:t>Appointments as required</a:t>
            </a:r>
          </a:p>
          <a:p>
            <a:r>
              <a:rPr lang="en-IE" sz="2400" dirty="0" smtClean="0"/>
              <a:t>Presentation will be available to download from </a:t>
            </a:r>
            <a:r>
              <a:rPr lang="en-IE" sz="2400" dirty="0" smtClean="0">
                <a:hlinkClick r:id="rId3"/>
              </a:rPr>
              <a:t>www.killaloecc.ie</a:t>
            </a:r>
            <a:r>
              <a:rPr lang="en-IE" sz="2400" dirty="0" smtClean="0"/>
              <a:t> under the ‘</a:t>
            </a:r>
            <a:r>
              <a:rPr lang="en-IE" sz="2400" i="1" dirty="0" smtClean="0"/>
              <a:t>Parents’</a:t>
            </a:r>
            <a:r>
              <a:rPr lang="en-IE" sz="2400" dirty="0" smtClean="0"/>
              <a:t> tab</a:t>
            </a:r>
            <a:endParaRPr lang="en-IE" sz="2400" dirty="0"/>
          </a:p>
        </p:txBody>
      </p:sp>
      <p:pic>
        <p:nvPicPr>
          <p:cNvPr id="4" name="Picture 3" descr="C:\Documents and Settings\ecathain\Local Settings\Temporary Internet Files\Content.IE5\SYM6KUBS\MC900354154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5789" y="260648"/>
            <a:ext cx="2548211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868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Research…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IE" dirty="0" smtClean="0"/>
              <a:t>CAO App	www.cao.ie</a:t>
            </a:r>
          </a:p>
          <a:p>
            <a:r>
              <a:rPr lang="en-IE" dirty="0" err="1" smtClean="0"/>
              <a:t>Qualifax</a:t>
            </a:r>
            <a:r>
              <a:rPr lang="en-IE" dirty="0" smtClean="0"/>
              <a:t>/Student/useful tools/minimum entry requirements/Leaving Cert Subjects</a:t>
            </a:r>
            <a:r>
              <a:rPr lang="en-IE" dirty="0" smtClean="0">
                <a:sym typeface="Wingdings" pitchFamily="2" charset="2"/>
              </a:rPr>
              <a:t> Choose a subject and check the implications of not choosing</a:t>
            </a:r>
            <a:endParaRPr lang="en-IE" dirty="0" smtClean="0"/>
          </a:p>
          <a:p>
            <a:r>
              <a:rPr lang="en-IE" dirty="0" err="1" smtClean="0"/>
              <a:t>Qualifax</a:t>
            </a:r>
            <a:r>
              <a:rPr lang="en-IE" dirty="0" smtClean="0"/>
              <a:t>/Student/</a:t>
            </a:r>
            <a:r>
              <a:rPr lang="en-IE" dirty="0" err="1" smtClean="0"/>
              <a:t>coursefinder</a:t>
            </a:r>
            <a:r>
              <a:rPr lang="en-IE" dirty="0" smtClean="0"/>
              <a:t>/higher education CAO/Keyword + Search</a:t>
            </a:r>
          </a:p>
          <a:p>
            <a:pPr lvl="1"/>
            <a:r>
              <a:rPr lang="en-IE" dirty="0" smtClean="0"/>
              <a:t>Main sections of interest: </a:t>
            </a:r>
          </a:p>
          <a:p>
            <a:pPr lvl="1"/>
            <a:r>
              <a:rPr lang="en-IE" dirty="0" smtClean="0"/>
              <a:t>LC Entry Requirements</a:t>
            </a:r>
          </a:p>
          <a:p>
            <a:pPr lvl="1"/>
            <a:r>
              <a:rPr lang="en-IE" dirty="0" smtClean="0"/>
              <a:t>Course Content</a:t>
            </a:r>
          </a:p>
          <a:p>
            <a:pPr lvl="1"/>
            <a:r>
              <a:rPr lang="en-IE" dirty="0" smtClean="0"/>
              <a:t>Subjects taught</a:t>
            </a:r>
          </a:p>
          <a:p>
            <a:pPr lvl="1"/>
            <a:r>
              <a:rPr lang="en-IE" dirty="0" smtClean="0"/>
              <a:t>Careers or further progression</a:t>
            </a:r>
          </a:p>
          <a:p>
            <a:pPr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615111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" name="Content Placeholder 3" descr="instagram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01625" y="3165475"/>
            <a:ext cx="4038600" cy="1093788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IE" sz="4800" dirty="0" smtClean="0"/>
              <a:t>Follow </a:t>
            </a:r>
            <a:r>
              <a:rPr lang="en-IE" sz="4800" dirty="0" err="1" smtClean="0"/>
              <a:t>Ms.Daly</a:t>
            </a:r>
            <a:r>
              <a:rPr lang="en-IE" sz="4800" dirty="0" smtClean="0"/>
              <a:t> on </a:t>
            </a:r>
            <a:r>
              <a:rPr lang="en-IE" sz="4800" dirty="0" err="1" smtClean="0"/>
              <a:t>Instagram</a:t>
            </a:r>
            <a:endParaRPr lang="en-IE" sz="4800" dirty="0" smtClean="0"/>
          </a:p>
          <a:p>
            <a:r>
              <a:rPr lang="en-IE" sz="4800" dirty="0" smtClean="0"/>
              <a:t>Twitter @</a:t>
            </a:r>
            <a:r>
              <a:rPr lang="en-IE" sz="4800" dirty="0" err="1" smtClean="0"/>
              <a:t>stannescck</a:t>
            </a:r>
            <a:endParaRPr lang="en-IE" sz="4800" dirty="0"/>
          </a:p>
        </p:txBody>
      </p:sp>
    </p:spTree>
    <p:extLst>
      <p:ext uri="{BB962C8B-B14F-4D97-AF65-F5344CB8AC3E}">
        <p14:creationId xmlns:p14="http://schemas.microsoft.com/office/powerpoint/2010/main" val="39674047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Final words….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E" dirty="0" smtClean="0"/>
              <a:t>It’s important not to lock yourself out of a course you want to study by not choosing a required subject. </a:t>
            </a:r>
          </a:p>
          <a:p>
            <a:r>
              <a:rPr lang="en-IE" dirty="0" smtClean="0"/>
              <a:t>Do your research. </a:t>
            </a:r>
          </a:p>
          <a:p>
            <a:r>
              <a:rPr lang="en-IE" dirty="0" smtClean="0"/>
              <a:t>Different colleges can have different requirements for the same course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0" y="1295400"/>
            <a:ext cx="9144000" cy="5562600"/>
          </a:xfrm>
        </p:spPr>
        <p:txBody>
          <a:bodyPr/>
          <a:lstStyle/>
          <a:p>
            <a:pPr eaLnBrk="1" hangingPunct="1"/>
            <a:endParaRPr lang="en-IE" b="1" dirty="0" smtClean="0">
              <a:latin typeface="Comic Sans MS" pitchFamily="66" charset="0"/>
            </a:endParaRPr>
          </a:p>
          <a:p>
            <a:pPr eaLnBrk="1" hangingPunct="1"/>
            <a:r>
              <a:rPr lang="en-IE" b="1" dirty="0" smtClean="0">
                <a:latin typeface="Comic Sans MS" pitchFamily="66" charset="0"/>
              </a:rPr>
              <a:t>Numbers for particular classes may be limited </a:t>
            </a:r>
            <a:r>
              <a:rPr lang="en-IE" b="1" dirty="0" err="1" smtClean="0">
                <a:latin typeface="Comic Sans MS" pitchFamily="66" charset="0"/>
              </a:rPr>
              <a:t>e.g</a:t>
            </a:r>
            <a:r>
              <a:rPr lang="en-IE" b="1" dirty="0" smtClean="0">
                <a:latin typeface="Comic Sans MS" pitchFamily="66" charset="0"/>
              </a:rPr>
              <a:t> practical subjects 20/24 max</a:t>
            </a:r>
          </a:p>
          <a:p>
            <a:pPr eaLnBrk="1" hangingPunct="1"/>
            <a:r>
              <a:rPr lang="en-IE" b="1" dirty="0" smtClean="0">
                <a:latin typeface="Comic Sans MS" pitchFamily="66" charset="0"/>
              </a:rPr>
              <a:t>In so far as possible students will be given their subject choice</a:t>
            </a:r>
          </a:p>
          <a:p>
            <a:pPr eaLnBrk="1" hangingPunct="1"/>
            <a:r>
              <a:rPr lang="en-IE" b="1" dirty="0" smtClean="0">
                <a:latin typeface="Comic Sans MS" pitchFamily="66" charset="0"/>
              </a:rPr>
              <a:t>It is very important when choosing the subjects to put them in preference order</a:t>
            </a:r>
          </a:p>
          <a:p>
            <a:pPr eaLnBrk="1" hangingPunct="1"/>
            <a:r>
              <a:rPr lang="en-IE" b="1" dirty="0" smtClean="0">
                <a:latin typeface="Comic Sans MS" pitchFamily="66" charset="0"/>
              </a:rPr>
              <a:t>You must complete form from 1-6</a:t>
            </a:r>
            <a:endParaRPr lang="en-GB" b="1" dirty="0" smtClean="0">
              <a:latin typeface="Comic Sans MS" pitchFamily="66" charset="0"/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IE" dirty="0" smtClean="0">
                <a:latin typeface="Comic Sans MS" pitchFamily="66" charset="0"/>
              </a:rPr>
              <a:t>Note the following:</a:t>
            </a:r>
            <a:endParaRPr lang="en-GB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What next?	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E" dirty="0" smtClean="0"/>
              <a:t>Complete the option form and return to </a:t>
            </a:r>
            <a:r>
              <a:rPr lang="en-IE" dirty="0" err="1" smtClean="0"/>
              <a:t>Ms.</a:t>
            </a:r>
            <a:r>
              <a:rPr lang="en-IE" dirty="0" smtClean="0"/>
              <a:t> Walsh ONLY by Monday March 14th</a:t>
            </a:r>
          </a:p>
          <a:p>
            <a:r>
              <a:rPr lang="en-IE" dirty="0" smtClean="0"/>
              <a:t>You must complete 1-6</a:t>
            </a:r>
          </a:p>
          <a:p>
            <a:r>
              <a:rPr lang="en-IE" dirty="0" smtClean="0"/>
              <a:t>Any extra information please write on the front of the form</a:t>
            </a:r>
          </a:p>
          <a:p>
            <a:r>
              <a:rPr lang="en-IE" dirty="0" smtClean="0"/>
              <a:t>Be sure to complete the section listing the four JC Subject Options</a:t>
            </a:r>
          </a:p>
          <a:p>
            <a:r>
              <a:rPr lang="en-IE" dirty="0" smtClean="0"/>
              <a:t>Please complete the phone number section so we can contact you if we need to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372902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Form</a:t>
            </a:r>
            <a:endParaRPr lang="en-IE" dirty="0"/>
          </a:p>
        </p:txBody>
      </p:sp>
      <p:pic>
        <p:nvPicPr>
          <p:cNvPr id="4" name="Content Placeholder 3" descr="subject option form.bmp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430835" y="1527175"/>
            <a:ext cx="6245817" cy="4572000"/>
          </a:xfrm>
        </p:spPr>
      </p:pic>
      <p:sp>
        <p:nvSpPr>
          <p:cNvPr id="2" name="TextBox 1"/>
          <p:cNvSpPr txBox="1"/>
          <p:nvPr/>
        </p:nvSpPr>
        <p:spPr>
          <a:xfrm>
            <a:off x="1979712" y="3356992"/>
            <a:ext cx="54006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I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form</a:t>
            </a:r>
            <a:endParaRPr lang="en-IE" dirty="0"/>
          </a:p>
        </p:txBody>
      </p:sp>
      <p:pic>
        <p:nvPicPr>
          <p:cNvPr id="5" name="Content Placeholder 4" descr="Subject option form2.bmp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755576" y="1700808"/>
            <a:ext cx="7632848" cy="430716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What not to do!</a:t>
            </a:r>
            <a:endParaRPr lang="en-IE" dirty="0"/>
          </a:p>
        </p:txBody>
      </p:sp>
      <p:pic>
        <p:nvPicPr>
          <p:cNvPr id="5" name="Content Placeholder 4" descr="keep-calm-and-eeny-meeny-miny-mo.pn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594315" y="1527175"/>
            <a:ext cx="3918857" cy="4572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What I hope you will all do!</a:t>
            </a:r>
            <a:endParaRPr lang="en-IE" dirty="0"/>
          </a:p>
        </p:txBody>
      </p:sp>
      <p:pic>
        <p:nvPicPr>
          <p:cNvPr id="5" name="Content Placeholder 4" descr="keep calm2.pn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987824" y="2105150"/>
            <a:ext cx="3168352" cy="319605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fdaly\AppData\Local\Microsoft\Windows\Temporary Internet Files\Content.IE5\UQUSXK27\MC900078711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1622066" cy="393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4156075" y="1371600"/>
            <a:ext cx="4987925" cy="4681538"/>
          </a:xfrm>
        </p:spPr>
        <p:txBody>
          <a:bodyPr/>
          <a:lstStyle/>
          <a:p>
            <a:r>
              <a:rPr lang="en-IE" dirty="0" smtClean="0"/>
              <a:t>Guidance Counsellor</a:t>
            </a:r>
          </a:p>
          <a:p>
            <a:r>
              <a:rPr lang="en-IE" dirty="0" smtClean="0"/>
              <a:t>061 620087</a:t>
            </a:r>
          </a:p>
          <a:p>
            <a:endParaRPr lang="en-IE" dirty="0" smtClean="0"/>
          </a:p>
          <a:p>
            <a:r>
              <a:rPr lang="en-IE" dirty="0" smtClean="0"/>
              <a:t>Fiona.daly@lcetb.ie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7974429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tx1"/>
                </a:solidFill>
              </a:rPr>
              <a:t>Choices</a:t>
            </a:r>
            <a:endParaRPr lang="en-IE" dirty="0">
              <a:solidFill>
                <a:schemeClr val="tx1"/>
              </a:solidFill>
            </a:endParaRPr>
          </a:p>
        </p:txBody>
      </p:sp>
      <p:pic>
        <p:nvPicPr>
          <p:cNvPr id="4" name="Content Placeholder 3" descr="nelson change quote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843808" y="1772816"/>
            <a:ext cx="3888432" cy="313097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3811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7926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0113" y="115888"/>
            <a:ext cx="7772400" cy="2952750"/>
          </a:xfrm>
        </p:spPr>
        <p:txBody>
          <a:bodyPr/>
          <a:lstStyle/>
          <a:p>
            <a:pPr eaLnBrk="1" hangingPunct="1"/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/>
            </a:r>
            <a:br>
              <a:rPr lang="en-GB" altLang="en-GB" sz="4000" smtClean="0"/>
            </a:br>
            <a:r>
              <a:rPr lang="en-GB" altLang="en-GB" sz="4000" smtClean="0"/>
              <a:t>ST.  ANNE’S </a:t>
            </a:r>
            <a:br>
              <a:rPr lang="en-GB" altLang="en-GB" sz="4000" smtClean="0"/>
            </a:br>
            <a:r>
              <a:rPr lang="en-GB" altLang="en-GB" sz="4000" smtClean="0"/>
              <a:t>COMMUNITY COLLEGE </a:t>
            </a:r>
            <a:br>
              <a:rPr lang="en-GB" altLang="en-GB" sz="4000" smtClean="0"/>
            </a:br>
            <a:r>
              <a:rPr lang="en-GB" altLang="en-GB" sz="4000" smtClean="0"/>
              <a:t>TRANSITION YEAR PROGRAMME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76375" y="3573463"/>
            <a:ext cx="6400800" cy="137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GB" sz="2800" smtClean="0"/>
              <a:t>AN OVERVIEW</a:t>
            </a:r>
            <a:endParaRPr lang="en-IE" altLang="en-GB" sz="2800" smtClean="0"/>
          </a:p>
          <a:p>
            <a:pPr eaLnBrk="1" hangingPunct="1">
              <a:lnSpc>
                <a:spcPct val="90000"/>
              </a:lnSpc>
            </a:pPr>
            <a:r>
              <a:rPr lang="en-IE" altLang="en-GB" sz="2800" smtClean="0"/>
              <a:t>Information Session</a:t>
            </a:r>
            <a:endParaRPr lang="en-GB" altLang="en-GB" sz="2800" smtClean="0"/>
          </a:p>
        </p:txBody>
      </p:sp>
    </p:spTree>
    <p:extLst>
      <p:ext uri="{BB962C8B-B14F-4D97-AF65-F5344CB8AC3E}">
        <p14:creationId xmlns:p14="http://schemas.microsoft.com/office/powerpoint/2010/main" val="21544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HISTORY OF TRANSITION YEAR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n-US" sz="2000" dirty="0" smtClean="0"/>
              <a:t>Introduced in 1973.</a:t>
            </a:r>
          </a:p>
          <a:p>
            <a:pPr eaLnBrk="1" hangingPunct="1"/>
            <a:r>
              <a:rPr lang="en-US" sz="2000" dirty="0" smtClean="0"/>
              <a:t>Mainstreamed in 1994.</a:t>
            </a:r>
          </a:p>
          <a:p>
            <a:pPr eaLnBrk="1" hangingPunct="1"/>
            <a:r>
              <a:rPr lang="en-US" sz="2000" dirty="0" smtClean="0"/>
              <a:t>Nationally two thirds of Post-Primary schools have TY </a:t>
            </a:r>
            <a:r>
              <a:rPr lang="en-US" sz="2000" dirty="0" err="1" smtClean="0"/>
              <a:t>Programme</a:t>
            </a:r>
            <a:r>
              <a:rPr lang="en-US" sz="2000" dirty="0" smtClean="0"/>
              <a:t>.</a:t>
            </a:r>
          </a:p>
          <a:p>
            <a:pPr eaLnBrk="1" hangingPunct="1"/>
            <a:r>
              <a:rPr lang="en-US" sz="2000" dirty="0" smtClean="0"/>
              <a:t>30,000+ students participate in the TY </a:t>
            </a:r>
            <a:r>
              <a:rPr lang="en-US" sz="2000" dirty="0" err="1" smtClean="0"/>
              <a:t>Programme</a:t>
            </a:r>
            <a:r>
              <a:rPr lang="en-US" sz="2000" dirty="0" smtClean="0"/>
              <a:t> annually.</a:t>
            </a:r>
          </a:p>
          <a:p>
            <a:pPr eaLnBrk="1" hangingPunct="1"/>
            <a:r>
              <a:rPr lang="en-US" sz="2000" dirty="0" smtClean="0"/>
              <a:t>Highly regarded internationally</a:t>
            </a:r>
            <a:r>
              <a:rPr lang="en-US" dirty="0" smtClean="0"/>
              <a:t>.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616200"/>
            <a:ext cx="3810000" cy="2844800"/>
          </a:xfrm>
        </p:spPr>
      </p:pic>
    </p:spTree>
    <p:extLst>
      <p:ext uri="{BB962C8B-B14F-4D97-AF65-F5344CB8AC3E}">
        <p14:creationId xmlns:p14="http://schemas.microsoft.com/office/powerpoint/2010/main" val="54768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15888"/>
            <a:ext cx="7772400" cy="608012"/>
          </a:xfrm>
        </p:spPr>
        <p:txBody>
          <a:bodyPr/>
          <a:lstStyle/>
          <a:p>
            <a:pPr eaLnBrk="1" hangingPunct="1"/>
            <a:r>
              <a:rPr lang="en-GB" altLang="en-GB" smtClean="0"/>
              <a:t>WHAT IS TRANSITION YEAR?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908050"/>
            <a:ext cx="7772400" cy="47529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altLang="en-GB" dirty="0" smtClean="0"/>
              <a:t>One year school based programme between Junior and Senior Cycle 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altLang="en-GB" dirty="0" smtClean="0"/>
              <a:t>It provides a bridge to enable students make the transition from Junior to Senior cycle.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altLang="en-GB" dirty="0" smtClean="0"/>
              <a:t>It offers students a broad variety of learning experiences inside and outside the classroom.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altLang="en-GB" dirty="0" smtClean="0"/>
              <a:t>An exciting and innovative way of learning for students.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n-GB" altLang="en-GB" dirty="0" smtClean="0"/>
          </a:p>
        </p:txBody>
      </p:sp>
    </p:spTree>
    <p:extLst>
      <p:ext uri="{BB962C8B-B14F-4D97-AF65-F5344CB8AC3E}">
        <p14:creationId xmlns:p14="http://schemas.microsoft.com/office/powerpoint/2010/main" val="343313461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 autoUpdateAnimBg="0"/>
      <p:bldP spid="36867" grpId="0" build="p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765175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WHY WAS </a:t>
            </a:r>
            <a:br>
              <a:rPr lang="en-US" sz="4000" smtClean="0"/>
            </a:br>
            <a:r>
              <a:rPr lang="en-US" sz="4000" smtClean="0"/>
              <a:t>TRANSITION YEAR INTRODUCED?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844675"/>
            <a:ext cx="7772400" cy="43926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Until recently Irish students left school at a younger age than their European counterparts.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The need to encourage personal and social development.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The failure rates and high drop-out rates at third level.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To give students more educational opportunities.</a:t>
            </a:r>
          </a:p>
        </p:txBody>
      </p:sp>
    </p:spTree>
    <p:extLst>
      <p:ext uri="{BB962C8B-B14F-4D97-AF65-F5344CB8AC3E}">
        <p14:creationId xmlns:p14="http://schemas.microsoft.com/office/powerpoint/2010/main" val="292267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692150"/>
            <a:ext cx="7772400" cy="461963"/>
          </a:xfrm>
        </p:spPr>
        <p:txBody>
          <a:bodyPr/>
          <a:lstStyle/>
          <a:p>
            <a:pPr eaLnBrk="1" hangingPunct="1"/>
            <a:r>
              <a:rPr lang="en-GB" sz="3200" smtClean="0"/>
              <a:t>Why Opt for Transition Year?</a:t>
            </a:r>
            <a:br>
              <a:rPr lang="en-GB" sz="3200" smtClean="0"/>
            </a:br>
            <a:r>
              <a:rPr lang="en-GB" sz="3200" smtClean="0"/>
              <a:t>Challenges Facing Young People </a:t>
            </a:r>
            <a:endParaRPr lang="en-GB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5" y="1125538"/>
            <a:ext cx="7772400" cy="4967287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IE" dirty="0" smtClean="0"/>
          </a:p>
          <a:p>
            <a:pPr marL="0" indent="0" eaLnBrk="1" hangingPunct="1">
              <a:buFontTx/>
              <a:buNone/>
              <a:defRPr/>
            </a:pPr>
            <a:endParaRPr lang="en-GB" dirty="0" smtClean="0"/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1331913" y="1196975"/>
            <a:ext cx="6731000" cy="815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 smtClean="0">
                <a:solidFill>
                  <a:srgbClr val="545472"/>
                </a:solidFill>
              </a:rPr>
              <a:t>    The Leaving Certificate &amp;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 smtClean="0">
                <a:solidFill>
                  <a:srgbClr val="545472"/>
                </a:solidFill>
              </a:rPr>
              <a:t>Points Race.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dirty="0" smtClean="0">
                <a:solidFill>
                  <a:srgbClr val="545472"/>
                </a:solidFill>
              </a:rPr>
              <a:t>As a result of doing the TY Programme the students: </a:t>
            </a:r>
          </a:p>
          <a:p>
            <a:pPr marL="457200" indent="-4572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800" dirty="0" smtClean="0">
                <a:solidFill>
                  <a:srgbClr val="545472"/>
                </a:solidFill>
              </a:rPr>
              <a:t> Make  more informed subject choices.</a:t>
            </a:r>
          </a:p>
          <a:p>
            <a:pPr marL="457200" indent="-4572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800" dirty="0" smtClean="0">
                <a:solidFill>
                  <a:srgbClr val="545472"/>
                </a:solidFill>
              </a:rPr>
              <a:t> Have improved study skills.</a:t>
            </a:r>
          </a:p>
          <a:p>
            <a:pPr marL="457200" indent="-4572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800" dirty="0" smtClean="0">
                <a:solidFill>
                  <a:srgbClr val="545472"/>
                </a:solidFill>
              </a:rPr>
              <a:t> Are more independent learners.</a:t>
            </a:r>
          </a:p>
          <a:p>
            <a:pPr marL="457200" indent="-4572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800" dirty="0" smtClean="0">
                <a:solidFill>
                  <a:srgbClr val="545472"/>
                </a:solidFill>
              </a:rPr>
              <a:t> Make better CAO choices and meet course requirements.</a:t>
            </a:r>
          </a:p>
          <a:p>
            <a:pPr marL="457200" indent="-4572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800" dirty="0" smtClean="0">
                <a:solidFill>
                  <a:srgbClr val="545472"/>
                </a:solidFill>
              </a:rPr>
              <a:t>Grow as people and participate more in the school and local communities.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lang="en-GB" sz="3200" dirty="0" smtClean="0">
              <a:solidFill>
                <a:srgbClr val="545472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sz="3200" dirty="0" smtClean="0">
              <a:solidFill>
                <a:srgbClr val="545472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sz="3200" b="1" dirty="0" smtClean="0">
              <a:solidFill>
                <a:srgbClr val="545472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sz="3200" b="1" dirty="0" smtClean="0">
              <a:solidFill>
                <a:srgbClr val="545472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lang="en-GB" sz="3200" b="1" dirty="0" smtClean="0">
              <a:solidFill>
                <a:srgbClr val="545472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lang="en-GB" dirty="0" smtClean="0">
              <a:solidFill>
                <a:srgbClr val="545472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lang="en-US" dirty="0" smtClean="0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71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49300" y="692150"/>
            <a:ext cx="7772400" cy="461963"/>
          </a:xfrm>
        </p:spPr>
        <p:txBody>
          <a:bodyPr/>
          <a:lstStyle/>
          <a:p>
            <a:pPr eaLnBrk="1" hangingPunct="1"/>
            <a:r>
              <a:rPr lang="en-GB" sz="3200" smtClean="0"/>
              <a:t>Why opt for Transition Year?</a:t>
            </a:r>
            <a:br>
              <a:rPr lang="en-GB" sz="3200" smtClean="0"/>
            </a:br>
            <a:r>
              <a:rPr lang="en-GB" sz="3200" smtClean="0"/>
              <a:t>Challenges Facing Young People </a:t>
            </a:r>
            <a:endParaRPr lang="en-GB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914400"/>
            <a:ext cx="7772400" cy="54102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IE" smtClean="0"/>
          </a:p>
          <a:p>
            <a:pPr eaLnBrk="1" hangingPunct="1"/>
            <a:endParaRPr lang="en-GB" smtClean="0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127125" y="1524000"/>
            <a:ext cx="7394575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2800" b="1" smtClean="0">
                <a:solidFill>
                  <a:srgbClr val="545472"/>
                </a:solidFill>
              </a:rPr>
              <a:t>Third Level 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sz="2800" b="1" smtClean="0">
                <a:solidFill>
                  <a:srgbClr val="545472"/>
                </a:solidFill>
              </a:rPr>
              <a:t>  </a:t>
            </a:r>
            <a:r>
              <a:rPr lang="en-GB" sz="2800" smtClean="0">
                <a:solidFill>
                  <a:srgbClr val="545472"/>
                </a:solidFill>
              </a:rPr>
              <a:t>High drop out rate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2800" b="1" smtClean="0">
                <a:solidFill>
                  <a:srgbClr val="545472"/>
                </a:solidFill>
              </a:rPr>
              <a:t> Transition Year increases:</a:t>
            </a:r>
            <a:endParaRPr lang="en-GB" sz="2800" smtClean="0">
              <a:solidFill>
                <a:srgbClr val="545472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sz="2800" smtClean="0">
                <a:solidFill>
                  <a:srgbClr val="545472"/>
                </a:solidFill>
              </a:rPr>
              <a:t>  Age Profile/Maturity.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sz="2800" b="1" smtClean="0">
                <a:solidFill>
                  <a:srgbClr val="545472"/>
                </a:solidFill>
              </a:rPr>
              <a:t>  </a:t>
            </a:r>
            <a:r>
              <a:rPr lang="en-GB" sz="2800" smtClean="0">
                <a:solidFill>
                  <a:srgbClr val="545472"/>
                </a:solidFill>
              </a:rPr>
              <a:t>Independence and Personal Development.</a:t>
            </a:r>
            <a:endParaRPr lang="en-GB" smtClean="0">
              <a:solidFill>
                <a:srgbClr val="545472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sz="2800" smtClean="0">
                <a:solidFill>
                  <a:srgbClr val="545472"/>
                </a:solidFill>
              </a:rPr>
              <a:t>  A Variety of Skills including Group, Project-work ,Research Skills, Etc.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sz="2800" smtClean="0">
                <a:solidFill>
                  <a:srgbClr val="545472"/>
                </a:solidFill>
              </a:rPr>
              <a:t>  I.C.T. skills.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sz="2800" smtClean="0">
                <a:solidFill>
                  <a:srgbClr val="545472"/>
                </a:solidFill>
              </a:rPr>
              <a:t> Greater knowledge and Experience of the World of Work and Business.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sz="2800" smtClean="0">
                <a:solidFill>
                  <a:srgbClr val="545472"/>
                </a:solidFill>
              </a:rPr>
              <a:t> Social Consciousness.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sz="2800" smtClean="0">
              <a:solidFill>
                <a:srgbClr val="545472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GB" sz="2800" smtClean="0">
              <a:solidFill>
                <a:srgbClr val="545472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sz="2800" smtClean="0">
              <a:solidFill>
                <a:srgbClr val="545472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800" smtClean="0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18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44538" y="692150"/>
            <a:ext cx="7772400" cy="461963"/>
          </a:xfrm>
        </p:spPr>
        <p:txBody>
          <a:bodyPr/>
          <a:lstStyle/>
          <a:p>
            <a:pPr eaLnBrk="1" hangingPunct="1"/>
            <a:r>
              <a:rPr lang="en-GB" sz="3200" smtClean="0"/>
              <a:t>Why opt for Transition Year?</a:t>
            </a:r>
            <a:br>
              <a:rPr lang="en-GB" sz="3200" smtClean="0"/>
            </a:br>
            <a:r>
              <a:rPr lang="en-GB" sz="3200" smtClean="0"/>
              <a:t>Challenges Facing Young People </a:t>
            </a:r>
            <a:endParaRPr lang="en-GB" smtClean="0"/>
          </a:p>
        </p:txBody>
      </p:sp>
      <p:sp>
        <p:nvSpPr>
          <p:cNvPr id="921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39750" y="1196975"/>
            <a:ext cx="7639050" cy="5056188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IE" smtClean="0"/>
          </a:p>
          <a:p>
            <a:pPr eaLnBrk="1" hangingPunct="1"/>
            <a:endParaRPr lang="en-GB" smtClean="0"/>
          </a:p>
        </p:txBody>
      </p:sp>
      <p:sp>
        <p:nvSpPr>
          <p:cNvPr id="9220" name="Text Box 1028"/>
          <p:cNvSpPr txBox="1">
            <a:spLocks noChangeArrowheads="1"/>
          </p:cNvSpPr>
          <p:nvPr/>
        </p:nvSpPr>
        <p:spPr bwMode="auto">
          <a:xfrm>
            <a:off x="250825" y="1524000"/>
            <a:ext cx="8785225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2800" b="1" smtClean="0">
                <a:solidFill>
                  <a:srgbClr val="545472"/>
                </a:solidFill>
              </a:rPr>
              <a:t> Adult and Working Life</a:t>
            </a:r>
            <a:r>
              <a:rPr lang="en-GB" sz="2800" smtClean="0">
                <a:solidFill>
                  <a:srgbClr val="545472"/>
                </a:solidFill>
              </a:rPr>
              <a:t> 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2800" b="1" i="1" smtClean="0">
                <a:solidFill>
                  <a:srgbClr val="545472"/>
                </a:solidFill>
              </a:rPr>
              <a:t>Transition Year helps students to build</a:t>
            </a:r>
            <a:r>
              <a:rPr lang="en-GB" sz="2800" smtClean="0">
                <a:solidFill>
                  <a:srgbClr val="545472"/>
                </a:solidFill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sz="2800" smtClean="0">
                <a:solidFill>
                  <a:srgbClr val="545472"/>
                </a:solidFill>
              </a:rPr>
              <a:t>   Confidence and Assertiveness.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sz="2800" smtClean="0">
                <a:solidFill>
                  <a:srgbClr val="545472"/>
                </a:solidFill>
              </a:rPr>
              <a:t>   Teamwork Skills.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sz="2800" smtClean="0">
                <a:solidFill>
                  <a:srgbClr val="545472"/>
                </a:solidFill>
              </a:rPr>
              <a:t>   Maturity /Critical Judgement.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sz="2800" smtClean="0">
                <a:solidFill>
                  <a:srgbClr val="545472"/>
                </a:solidFill>
              </a:rPr>
              <a:t>   Careers / Work Experience /Community Involvement.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sz="2800" smtClean="0">
                <a:solidFill>
                  <a:srgbClr val="545472"/>
                </a:solidFill>
              </a:rPr>
              <a:t>   Interviews – C.V. , Portfolios, Business Plans.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sz="2800" smtClean="0">
                <a:solidFill>
                  <a:srgbClr val="545472"/>
                </a:solidFill>
              </a:rPr>
              <a:t>   Technical and Practical Skills.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sz="2800" smtClean="0">
                <a:solidFill>
                  <a:srgbClr val="545472"/>
                </a:solidFill>
              </a:rPr>
              <a:t>    I.C.T. Skills /Word-Processing/Presentations and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2800" smtClean="0">
                <a:solidFill>
                  <a:srgbClr val="545472"/>
                </a:solidFill>
              </a:rPr>
              <a:t>     Public-Speaking.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sz="2800" smtClean="0">
              <a:solidFill>
                <a:srgbClr val="545472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800" smtClean="0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80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15888"/>
            <a:ext cx="7772400" cy="609600"/>
          </a:xfrm>
        </p:spPr>
        <p:txBody>
          <a:bodyPr/>
          <a:lstStyle/>
          <a:p>
            <a:pPr algn="l" eaLnBrk="1" hangingPunct="1"/>
            <a:r>
              <a:rPr lang="en-GB" altLang="en-GB" smtClean="0"/>
              <a:t>			AIMS.</a:t>
            </a:r>
          </a:p>
        </p:txBody>
      </p:sp>
      <p:sp>
        <p:nvSpPr>
          <p:cNvPr id="10243" name="Oval 3"/>
          <p:cNvSpPr>
            <a:spLocks noChangeArrowheads="1"/>
          </p:cNvSpPr>
          <p:nvPr/>
        </p:nvSpPr>
        <p:spPr bwMode="auto">
          <a:xfrm>
            <a:off x="3124200" y="1447800"/>
            <a:ext cx="2438400" cy="2362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GB" sz="2400" smtClean="0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10244" name="Oval 4"/>
          <p:cNvSpPr>
            <a:spLocks noChangeArrowheads="1"/>
          </p:cNvSpPr>
          <p:nvPr/>
        </p:nvSpPr>
        <p:spPr bwMode="auto">
          <a:xfrm>
            <a:off x="1600200" y="3200400"/>
            <a:ext cx="2667000" cy="2514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GB" sz="2400" smtClean="0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10245" name="Oval 5"/>
          <p:cNvSpPr>
            <a:spLocks noChangeArrowheads="1"/>
          </p:cNvSpPr>
          <p:nvPr/>
        </p:nvSpPr>
        <p:spPr bwMode="auto">
          <a:xfrm>
            <a:off x="4267200" y="3200400"/>
            <a:ext cx="2743200" cy="2438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GB" sz="2400" smtClean="0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581400" y="1828800"/>
            <a:ext cx="176847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GB" sz="1600" b="1" smtClean="0">
                <a:solidFill>
                  <a:srgbClr val="545472"/>
                </a:solidFill>
              </a:rPr>
              <a:t>Education for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GB" sz="1600" b="1" i="1" smtClean="0">
                <a:solidFill>
                  <a:srgbClr val="545472"/>
                </a:solidFill>
              </a:rPr>
              <a:t>MATURITY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GB" sz="1600" b="1" smtClean="0">
                <a:solidFill>
                  <a:srgbClr val="545472"/>
                </a:solidFill>
              </a:rPr>
              <a:t>with emphasis on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GB" sz="1600" b="1" smtClean="0">
                <a:solidFill>
                  <a:srgbClr val="545472"/>
                </a:solidFill>
              </a:rPr>
              <a:t>social awareness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GB" sz="1600" b="1" smtClean="0">
                <a:solidFill>
                  <a:srgbClr val="545472"/>
                </a:solidFill>
              </a:rPr>
              <a:t>&amp; increased social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GB" sz="1600" b="1" smtClean="0">
                <a:solidFill>
                  <a:srgbClr val="545472"/>
                </a:solidFill>
              </a:rPr>
              <a:t> competence</a:t>
            </a:r>
            <a:endParaRPr lang="en-GB" altLang="en-GB" sz="1800" b="1" smtClean="0">
              <a:solidFill>
                <a:srgbClr val="545472"/>
              </a:solidFill>
            </a:endParaRP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1905000" y="3657600"/>
            <a:ext cx="2189163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GB" sz="1600" b="1" smtClean="0">
                <a:solidFill>
                  <a:srgbClr val="545472"/>
                </a:solidFill>
              </a:rPr>
              <a:t>Education through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GB" sz="1600" b="1" smtClean="0">
                <a:solidFill>
                  <a:srgbClr val="545472"/>
                </a:solidFill>
              </a:rPr>
              <a:t>experience of </a:t>
            </a:r>
            <a:r>
              <a:rPr lang="en-GB" altLang="en-GB" sz="1600" b="1" i="1" smtClean="0">
                <a:solidFill>
                  <a:srgbClr val="545472"/>
                </a:solidFill>
              </a:rPr>
              <a:t>ADULT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GB" sz="1600" b="1" i="1" smtClean="0">
                <a:solidFill>
                  <a:srgbClr val="545472"/>
                </a:solidFill>
              </a:rPr>
              <a:t> &amp; WORKING LIFE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GB" sz="1600" b="1" smtClean="0">
                <a:solidFill>
                  <a:srgbClr val="545472"/>
                </a:solidFill>
              </a:rPr>
              <a:t>as a basis for personal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GB" sz="1600" b="1" smtClean="0">
                <a:solidFill>
                  <a:srgbClr val="545472"/>
                </a:solidFill>
              </a:rPr>
              <a:t>development &amp; maturity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4648200" y="3505200"/>
            <a:ext cx="2208213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GB" sz="1600" b="1" smtClean="0">
                <a:solidFill>
                  <a:srgbClr val="545472"/>
                </a:solidFill>
              </a:rPr>
              <a:t>Promotion of general,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GB" sz="1600" b="1" smtClean="0">
                <a:solidFill>
                  <a:srgbClr val="545472"/>
                </a:solidFill>
              </a:rPr>
              <a:t>technical and academic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GB" sz="1600" b="1" i="1" smtClean="0">
                <a:solidFill>
                  <a:srgbClr val="545472"/>
                </a:solidFill>
              </a:rPr>
              <a:t>SKILLS</a:t>
            </a:r>
            <a:r>
              <a:rPr lang="en-GB" altLang="en-GB" sz="1600" b="1" smtClean="0">
                <a:solidFill>
                  <a:srgbClr val="545472"/>
                </a:solidFill>
              </a:rPr>
              <a:t> with an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GB" sz="1600" b="1" smtClean="0">
                <a:solidFill>
                  <a:srgbClr val="545472"/>
                </a:solidFill>
              </a:rPr>
              <a:t> emphasis on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GB" sz="1600" b="1" smtClean="0">
                <a:solidFill>
                  <a:srgbClr val="545472"/>
                </a:solidFill>
              </a:rPr>
              <a:t>interdisciplinary and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GB" sz="1600" b="1" smtClean="0">
                <a:solidFill>
                  <a:srgbClr val="545472"/>
                </a:solidFill>
              </a:rPr>
              <a:t>self-directed learning</a:t>
            </a:r>
          </a:p>
        </p:txBody>
      </p:sp>
    </p:spTree>
    <p:extLst>
      <p:ext uri="{BB962C8B-B14F-4D97-AF65-F5344CB8AC3E}">
        <p14:creationId xmlns:p14="http://schemas.microsoft.com/office/powerpoint/2010/main" val="389615386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GB" smtClean="0"/>
              <a:t> THE LAYERS OF </a:t>
            </a:r>
            <a:br>
              <a:rPr lang="en-GB" altLang="en-GB" smtClean="0"/>
            </a:br>
            <a:r>
              <a:rPr lang="en-GB" altLang="en-GB" smtClean="0"/>
              <a:t>OUR TY PROGRAMME.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n-GB" altLang="en-GB" sz="2000" dirty="0" smtClean="0"/>
              <a:t>1. CORE LAYER.</a:t>
            </a:r>
          </a:p>
          <a:p>
            <a:pPr eaLnBrk="1" hangingPunct="1"/>
            <a:endParaRPr lang="en-GB" altLang="en-GB" sz="2000" dirty="0" smtClean="0"/>
          </a:p>
          <a:p>
            <a:pPr eaLnBrk="1" hangingPunct="1"/>
            <a:r>
              <a:rPr lang="en-GB" altLang="en-GB" sz="2000" dirty="0" smtClean="0"/>
              <a:t>2.SUBJECT SAMPLING LAYER.</a:t>
            </a:r>
          </a:p>
          <a:p>
            <a:pPr eaLnBrk="1" hangingPunct="1"/>
            <a:endParaRPr lang="en-GB" altLang="en-GB" sz="2000" dirty="0" smtClean="0"/>
          </a:p>
          <a:p>
            <a:pPr eaLnBrk="1" hangingPunct="1"/>
            <a:r>
              <a:rPr lang="en-GB" altLang="en-GB" sz="2000" dirty="0" smtClean="0"/>
              <a:t>3. TRANSITION SPECIFIC LAYER.</a:t>
            </a:r>
          </a:p>
          <a:p>
            <a:pPr eaLnBrk="1" hangingPunct="1"/>
            <a:endParaRPr lang="en-GB" altLang="en-GB" sz="2000" dirty="0" smtClean="0"/>
          </a:p>
          <a:p>
            <a:pPr eaLnBrk="1" hangingPunct="1"/>
            <a:r>
              <a:rPr lang="en-GB" altLang="en-GB" sz="2000" dirty="0" smtClean="0"/>
              <a:t>4. CALENDAR LAYER.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967037"/>
            <a:ext cx="3810000" cy="2143125"/>
          </a:xfrm>
        </p:spPr>
      </p:pic>
    </p:spTree>
    <p:extLst>
      <p:ext uri="{BB962C8B-B14F-4D97-AF65-F5344CB8AC3E}">
        <p14:creationId xmlns:p14="http://schemas.microsoft.com/office/powerpoint/2010/main" val="149431579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IE" sz="2800" dirty="0" smtClean="0">
                <a:latin typeface="Comic Sans MS" pitchFamily="66" charset="0"/>
              </a:rPr>
              <a:t>You will take 7 subjects unless you have an exemption from one</a:t>
            </a:r>
          </a:p>
          <a:p>
            <a:pPr eaLnBrk="1" hangingPunct="1"/>
            <a:r>
              <a:rPr lang="en-IE" sz="2800" dirty="0" smtClean="0">
                <a:latin typeface="Comic Sans MS" pitchFamily="66" charset="0"/>
              </a:rPr>
              <a:t>You will choose 4 subjects as well as English, Irish and Maths</a:t>
            </a:r>
          </a:p>
          <a:p>
            <a:pPr eaLnBrk="1" hangingPunct="1"/>
            <a:r>
              <a:rPr lang="en-IE" sz="2800" dirty="0" smtClean="0">
                <a:latin typeface="Comic Sans MS" pitchFamily="66" charset="0"/>
              </a:rPr>
              <a:t>LCVP  is taken an 8</a:t>
            </a:r>
            <a:r>
              <a:rPr lang="en-IE" sz="2800" baseline="30000" dirty="0" smtClean="0">
                <a:latin typeface="Comic Sans MS" pitchFamily="66" charset="0"/>
              </a:rPr>
              <a:t>th</a:t>
            </a:r>
            <a:r>
              <a:rPr lang="en-IE" sz="2800" dirty="0" smtClean="0">
                <a:latin typeface="Comic Sans MS" pitchFamily="66" charset="0"/>
              </a:rPr>
              <a:t> subject if you are eligible for it</a:t>
            </a:r>
          </a:p>
          <a:p>
            <a:pPr eaLnBrk="1" hangingPunct="1">
              <a:buFont typeface="Wingdings 3" pitchFamily="18" charset="2"/>
              <a:buNone/>
            </a:pPr>
            <a:endParaRPr lang="en-IE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IE" dirty="0" smtClean="0">
                <a:solidFill>
                  <a:srgbClr val="002060"/>
                </a:solidFill>
                <a:latin typeface="Comic Sans MS" pitchFamily="66" charset="0"/>
              </a:rPr>
              <a:t>Subject Choice – Examined Subjects</a:t>
            </a:r>
            <a:endParaRPr lang="en-IE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9220" name="Picture 2" descr="C:\Documents and Settings\ecathain\Local Settings\Temporary Internet Files\Content.IE5\31N6P3L9\MC900089182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50" y="4286250"/>
            <a:ext cx="178435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3" descr="C:\Documents and Settings\ecathain\Local Settings\Temporary Internet Files\Content.IE5\G48EKRA2\MC900089180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50" y="4286250"/>
            <a:ext cx="178435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4" descr="C:\Documents and Settings\ecathain\Local Settings\Temporary Internet Files\Content.IE5\Y31ETUOD\MC900089186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3" y="4286250"/>
            <a:ext cx="178435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5" descr="C:\Documents and Settings\ecathain\Local Settings\Temporary Internet Files\Content.IE5\5Z10TFP5\MC900089190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286250"/>
            <a:ext cx="178435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359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CORE SUBJECT LAYER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n-GB" smtClean="0"/>
              <a:t>ENGLISH. </a:t>
            </a:r>
          </a:p>
          <a:p>
            <a:pPr eaLnBrk="1" hangingPunct="1"/>
            <a:r>
              <a:rPr lang="en-GB" smtClean="0"/>
              <a:t>IRISH.</a:t>
            </a:r>
          </a:p>
          <a:p>
            <a:pPr eaLnBrk="1" hangingPunct="1"/>
            <a:r>
              <a:rPr lang="en-GB" smtClean="0"/>
              <a:t>MATHS.</a:t>
            </a:r>
          </a:p>
          <a:p>
            <a:pPr eaLnBrk="1" hangingPunct="1"/>
            <a:r>
              <a:rPr lang="en-GB" smtClean="0"/>
              <a:t>A FOREIGN LANGUAGE.</a:t>
            </a:r>
          </a:p>
          <a:p>
            <a:pPr eaLnBrk="1" hangingPunct="1">
              <a:buFontTx/>
              <a:buNone/>
            </a:pPr>
            <a:endParaRPr lang="en-GB" smtClean="0"/>
          </a:p>
          <a:p>
            <a:pPr eaLnBrk="1" hangingPunct="1">
              <a:buFontTx/>
              <a:buNone/>
            </a:pPr>
            <a:endParaRPr lang="en-GB" smtClean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968625"/>
            <a:ext cx="3810000" cy="2139950"/>
          </a:xfrm>
        </p:spPr>
      </p:pic>
    </p:spTree>
    <p:extLst>
      <p:ext uri="{BB962C8B-B14F-4D97-AF65-F5344CB8AC3E}">
        <p14:creationId xmlns:p14="http://schemas.microsoft.com/office/powerpoint/2010/main" val="322861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333375"/>
            <a:ext cx="7772400" cy="503238"/>
          </a:xfrm>
        </p:spPr>
        <p:txBody>
          <a:bodyPr/>
          <a:lstStyle/>
          <a:p>
            <a:pPr eaLnBrk="1" hangingPunct="1"/>
            <a:r>
              <a:rPr lang="en-GB" smtClean="0"/>
              <a:t>SUBJECT SAMPLING LAYER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620713"/>
            <a:ext cx="7772400" cy="4114800"/>
          </a:xfrm>
        </p:spPr>
        <p:txBody>
          <a:bodyPr/>
          <a:lstStyle/>
          <a:p>
            <a:pPr eaLnBrk="1" hangingPunct="1"/>
            <a:r>
              <a:rPr lang="en-GB" dirty="0" smtClean="0"/>
              <a:t>ART.</a:t>
            </a:r>
          </a:p>
          <a:p>
            <a:pPr eaLnBrk="1" hangingPunct="1"/>
            <a:r>
              <a:rPr lang="en-GB" dirty="0" smtClean="0"/>
              <a:t>WEB DESIGN.</a:t>
            </a:r>
          </a:p>
          <a:p>
            <a:pPr eaLnBrk="1" hangingPunct="1"/>
            <a:r>
              <a:rPr lang="en-GB" dirty="0" smtClean="0"/>
              <a:t>HOME ECONOMICS &amp; INTERNATIONAL CUISINE.</a:t>
            </a:r>
          </a:p>
          <a:p>
            <a:pPr eaLnBrk="1" hangingPunct="1"/>
            <a:r>
              <a:rPr lang="en-GB" dirty="0" smtClean="0"/>
              <a:t>MATERIALS TECHNOLOGY.</a:t>
            </a:r>
          </a:p>
          <a:p>
            <a:pPr eaLnBrk="1" hangingPunct="1"/>
            <a:r>
              <a:rPr lang="en-GB" dirty="0" smtClean="0"/>
              <a:t>MUSIC.</a:t>
            </a:r>
          </a:p>
          <a:p>
            <a:pPr eaLnBrk="1" hangingPunct="1"/>
            <a:r>
              <a:rPr lang="en-GB" dirty="0" smtClean="0"/>
              <a:t>METALWORK.</a:t>
            </a:r>
          </a:p>
          <a:p>
            <a:pPr eaLnBrk="1" hangingPunct="1"/>
            <a:r>
              <a:rPr lang="en-GB" dirty="0" smtClean="0"/>
              <a:t>SPEECH AND DRAMA.</a:t>
            </a:r>
          </a:p>
          <a:p>
            <a:pPr eaLnBrk="1" hangingPunct="1"/>
            <a:r>
              <a:rPr lang="en-GB" dirty="0" smtClean="0"/>
              <a:t>SOLID WORKS.</a:t>
            </a:r>
          </a:p>
          <a:p>
            <a:pPr eaLnBrk="1" hangingPunct="1"/>
            <a:r>
              <a:rPr lang="en-GB" dirty="0" smtClean="0"/>
              <a:t>WORLD OF SCIENCE.</a:t>
            </a:r>
          </a:p>
        </p:txBody>
      </p:sp>
    </p:spTree>
    <p:extLst>
      <p:ext uri="{BB962C8B-B14F-4D97-AF65-F5344CB8AC3E}">
        <p14:creationId xmlns:p14="http://schemas.microsoft.com/office/powerpoint/2010/main" val="131874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7772400" cy="711200"/>
          </a:xfrm>
        </p:spPr>
        <p:txBody>
          <a:bodyPr/>
          <a:lstStyle/>
          <a:p>
            <a:pPr eaLnBrk="1" hangingPunct="1"/>
            <a:r>
              <a:rPr lang="en-GB" smtClean="0"/>
              <a:t>TRANSITION SPECIFIC LAYER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836613"/>
            <a:ext cx="7772400" cy="4114800"/>
          </a:xfrm>
        </p:spPr>
        <p:txBody>
          <a:bodyPr/>
          <a:lstStyle/>
          <a:p>
            <a:pPr eaLnBrk="1" hangingPunct="1"/>
            <a:r>
              <a:rPr lang="en-GB" sz="2800" dirty="0" smtClean="0"/>
              <a:t>MINI-COMPANY.</a:t>
            </a:r>
          </a:p>
          <a:p>
            <a:pPr eaLnBrk="1" hangingPunct="1"/>
            <a:r>
              <a:rPr lang="en-GB" sz="2800" dirty="0" smtClean="0"/>
              <a:t>SCHOOL BANKS.</a:t>
            </a:r>
          </a:p>
          <a:p>
            <a:pPr eaLnBrk="1" hangingPunct="1"/>
            <a:r>
              <a:rPr lang="en-GB" sz="2800" dirty="0" smtClean="0"/>
              <a:t>VARIETY OF SPORTING ACTIVITIES.</a:t>
            </a:r>
          </a:p>
          <a:p>
            <a:pPr eaLnBrk="1" hangingPunct="1"/>
            <a:r>
              <a:rPr lang="en-GB" sz="2800" dirty="0" smtClean="0"/>
              <a:t>FIRST AID.</a:t>
            </a:r>
          </a:p>
          <a:p>
            <a:pPr eaLnBrk="1" hangingPunct="1"/>
            <a:r>
              <a:rPr lang="en-GB" sz="2800" dirty="0" smtClean="0"/>
              <a:t>YOUNG SOCIAL INNOVATORS.</a:t>
            </a:r>
          </a:p>
          <a:p>
            <a:pPr eaLnBrk="1" hangingPunct="1"/>
            <a:r>
              <a:rPr lang="en-GB" sz="2800" dirty="0" smtClean="0"/>
              <a:t>HEALTH AND SAFETY.</a:t>
            </a:r>
          </a:p>
          <a:p>
            <a:pPr eaLnBrk="1" hangingPunct="1"/>
            <a:r>
              <a:rPr lang="en-GB" sz="2800" dirty="0" smtClean="0"/>
              <a:t>ENVIRONMENTAL AWARENESS.</a:t>
            </a:r>
          </a:p>
          <a:p>
            <a:pPr eaLnBrk="1" hangingPunct="1"/>
            <a:r>
              <a:rPr lang="en-GB" sz="2800" dirty="0" smtClean="0"/>
              <a:t>RELIGIOUS EDUCATION AND SOCIAL OUTREACH.</a:t>
            </a:r>
          </a:p>
          <a:p>
            <a:pPr eaLnBrk="1" hangingPunct="1"/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val="184781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15888"/>
            <a:ext cx="7772400" cy="576262"/>
          </a:xfrm>
        </p:spPr>
        <p:txBody>
          <a:bodyPr/>
          <a:lstStyle/>
          <a:p>
            <a:pPr eaLnBrk="1" hangingPunct="1"/>
            <a:r>
              <a:rPr lang="en-GB" dirty="0" smtClean="0"/>
              <a:t>SAMPLE CALENDAR LAYER.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765175"/>
            <a:ext cx="7772400" cy="4114800"/>
          </a:xfrm>
        </p:spPr>
        <p:txBody>
          <a:bodyPr/>
          <a:lstStyle/>
          <a:p>
            <a:pPr eaLnBrk="1" hangingPunct="1"/>
            <a:r>
              <a:rPr lang="en-GB" dirty="0" smtClean="0"/>
              <a:t>WORK EXPERIENCE PLACEMENTS.</a:t>
            </a:r>
          </a:p>
          <a:p>
            <a:pPr eaLnBrk="1" hangingPunct="1"/>
            <a:r>
              <a:rPr lang="en-GB" dirty="0" smtClean="0"/>
              <a:t>VISITING SPEAKERS.</a:t>
            </a:r>
          </a:p>
          <a:p>
            <a:pPr eaLnBrk="1" hangingPunct="1"/>
            <a:r>
              <a:rPr lang="en-GB" dirty="0" smtClean="0"/>
              <a:t>OUTDOOR PURSUITS.</a:t>
            </a:r>
          </a:p>
          <a:p>
            <a:pPr eaLnBrk="1" hangingPunct="1"/>
            <a:r>
              <a:rPr lang="en-GB" dirty="0" smtClean="0"/>
              <a:t>EXCURSIONS.</a:t>
            </a:r>
          </a:p>
          <a:p>
            <a:pPr eaLnBrk="1" hangingPunct="1"/>
            <a:r>
              <a:rPr lang="en-GB" dirty="0" smtClean="0"/>
              <a:t>CONCERT/SCHOOL MUSICAL.</a:t>
            </a:r>
          </a:p>
          <a:p>
            <a:pPr eaLnBrk="1" hangingPunct="1"/>
            <a:r>
              <a:rPr lang="en-GB" dirty="0" smtClean="0"/>
              <a:t>SOAR FOUNDATION.</a:t>
            </a:r>
          </a:p>
          <a:p>
            <a:pPr eaLnBrk="1" hangingPunct="1"/>
            <a:r>
              <a:rPr lang="en-GB" dirty="0" smtClean="0"/>
              <a:t>ADVENTURE WEEKEND/SCHOOL TOUR</a:t>
            </a:r>
          </a:p>
          <a:p>
            <a:pPr eaLnBrk="1" hangingPunct="1"/>
            <a:endParaRPr lang="en-GB" dirty="0" smtClean="0"/>
          </a:p>
          <a:p>
            <a:pPr eaLnBrk="1" hangingPunct="1">
              <a:buFontTx/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11654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0" y="117475"/>
            <a:ext cx="91440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GB" sz="3600" b="1" smtClean="0">
                <a:solidFill>
                  <a:srgbClr val="545472"/>
                </a:solidFill>
              </a:rPr>
              <a:t>BALANCE IN THE T</a:t>
            </a:r>
            <a:r>
              <a:rPr lang="en-IE" altLang="en-GB" sz="3600" b="1" smtClean="0">
                <a:solidFill>
                  <a:srgbClr val="545472"/>
                </a:solidFill>
              </a:rPr>
              <a:t>.Y. </a:t>
            </a:r>
            <a:r>
              <a:rPr lang="en-GB" altLang="en-GB" sz="3600" b="1" smtClean="0">
                <a:solidFill>
                  <a:srgbClr val="545472"/>
                </a:solidFill>
              </a:rPr>
              <a:t>CURRICULUM.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altLang="en-GB" smtClean="0">
              <a:solidFill>
                <a:srgbClr val="545472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GB" smtClean="0">
              <a:solidFill>
                <a:srgbClr val="545472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GB" b="1" i="1" smtClean="0">
                <a:solidFill>
                  <a:srgbClr val="545472"/>
                </a:solidFill>
              </a:rPr>
              <a:t>TRADITIONAL SUBJECTS.		</a:t>
            </a:r>
            <a:r>
              <a:rPr lang="en-IE" altLang="en-GB" b="1" i="1" smtClean="0">
                <a:solidFill>
                  <a:srgbClr val="545472"/>
                </a:solidFill>
              </a:rPr>
              <a:t> </a:t>
            </a:r>
            <a:r>
              <a:rPr lang="en-GB" altLang="en-GB" b="1" i="1" smtClean="0">
                <a:solidFill>
                  <a:srgbClr val="545472"/>
                </a:solidFill>
              </a:rPr>
              <a:t>NEW MODULES.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GB" b="1" i="1" smtClean="0">
              <a:solidFill>
                <a:srgbClr val="545472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E" altLang="en-GB" b="1" i="1" smtClean="0">
                <a:solidFill>
                  <a:srgbClr val="545472"/>
                </a:solidFill>
              </a:rPr>
              <a:t>Didactic Teaching Methods.	                	Active Teaching Methods.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GB" b="1" i="1" smtClean="0">
              <a:solidFill>
                <a:srgbClr val="545472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GB" b="1" i="1" smtClean="0">
                <a:solidFill>
                  <a:srgbClr val="545472"/>
                </a:solidFill>
              </a:rPr>
              <a:t>ACADEMIC SKILLS.		 	   SELF-DIRECTED 							LEARNING.</a:t>
            </a:r>
            <a:endParaRPr lang="en-IE" altLang="en-GB" b="1" i="1" smtClean="0">
              <a:solidFill>
                <a:srgbClr val="545472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GB" b="1" i="1" smtClean="0">
              <a:solidFill>
                <a:srgbClr val="545472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E" altLang="en-GB" b="1" i="1" smtClean="0">
                <a:solidFill>
                  <a:srgbClr val="545472"/>
                </a:solidFill>
              </a:rPr>
              <a:t>Class based learning. 		           Out of school activities.</a:t>
            </a:r>
            <a:endParaRPr lang="en-GB" altLang="en-GB" b="1" i="1" smtClean="0">
              <a:solidFill>
                <a:srgbClr val="545472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GB" b="1" i="1" smtClean="0">
              <a:solidFill>
                <a:srgbClr val="545472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GB" b="1" i="1" smtClean="0">
                <a:solidFill>
                  <a:srgbClr val="545472"/>
                </a:solidFill>
              </a:rPr>
              <a:t>BASIC STUDY HABITS. 		</a:t>
            </a:r>
            <a:r>
              <a:rPr lang="en-IE" altLang="en-GB" b="1" i="1" smtClean="0">
                <a:solidFill>
                  <a:srgbClr val="545472"/>
                </a:solidFill>
              </a:rPr>
              <a:t>      	</a:t>
            </a:r>
            <a:r>
              <a:rPr lang="en-GB" altLang="en-GB" b="1" i="1" smtClean="0">
                <a:solidFill>
                  <a:srgbClr val="545472"/>
                </a:solidFill>
              </a:rPr>
              <a:t>THE CAPACITY TO 						            WORK IN GROUPS.</a:t>
            </a:r>
          </a:p>
        </p:txBody>
      </p:sp>
      <p:sp>
        <p:nvSpPr>
          <p:cNvPr id="16387" name="Line 9"/>
          <p:cNvSpPr>
            <a:spLocks noChangeShapeType="1"/>
          </p:cNvSpPr>
          <p:nvPr/>
        </p:nvSpPr>
        <p:spPr bwMode="auto">
          <a:xfrm>
            <a:off x="4114800" y="1628775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E" sz="2400" smtClean="0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16388" name="Line 12"/>
          <p:cNvSpPr>
            <a:spLocks noChangeShapeType="1"/>
          </p:cNvSpPr>
          <p:nvPr/>
        </p:nvSpPr>
        <p:spPr bwMode="auto">
          <a:xfrm>
            <a:off x="4038600" y="23495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E" sz="2400" smtClean="0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16389" name="Line 13"/>
          <p:cNvSpPr>
            <a:spLocks noChangeShapeType="1"/>
          </p:cNvSpPr>
          <p:nvPr/>
        </p:nvSpPr>
        <p:spPr bwMode="auto">
          <a:xfrm>
            <a:off x="3352800" y="299720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E" sz="2400" smtClean="0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16390" name="Line 18"/>
          <p:cNvSpPr>
            <a:spLocks noChangeShapeType="1"/>
          </p:cNvSpPr>
          <p:nvPr/>
        </p:nvSpPr>
        <p:spPr bwMode="auto">
          <a:xfrm>
            <a:off x="3200400" y="4221163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E" sz="2400" smtClean="0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16391" name="Line 19"/>
          <p:cNvSpPr>
            <a:spLocks noChangeShapeType="1"/>
          </p:cNvSpPr>
          <p:nvPr/>
        </p:nvSpPr>
        <p:spPr bwMode="auto">
          <a:xfrm>
            <a:off x="3570288" y="4941888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E" sz="2400" smtClean="0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21668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IE" smtClean="0"/>
              <a:t>METHODOLOGIES</a:t>
            </a:r>
            <a:endParaRPr lang="en-GB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IE" sz="2400" dirty="0" smtClean="0"/>
              <a:t>Active &amp; Learner-focused.</a:t>
            </a:r>
          </a:p>
          <a:p>
            <a:pPr eaLnBrk="1" hangingPunct="1">
              <a:lnSpc>
                <a:spcPct val="90000"/>
              </a:lnSpc>
            </a:pPr>
            <a:r>
              <a:rPr lang="en-IE" sz="2400" dirty="0" smtClean="0"/>
              <a:t>Teacher as Facilitator.</a:t>
            </a:r>
          </a:p>
          <a:p>
            <a:pPr eaLnBrk="1" hangingPunct="1">
              <a:lnSpc>
                <a:spcPct val="90000"/>
              </a:lnSpc>
            </a:pPr>
            <a:r>
              <a:rPr lang="en-IE" sz="2400" dirty="0" smtClean="0"/>
              <a:t>Group-work / Pair-work.</a:t>
            </a:r>
          </a:p>
          <a:p>
            <a:pPr eaLnBrk="1" hangingPunct="1">
              <a:lnSpc>
                <a:spcPct val="90000"/>
              </a:lnSpc>
            </a:pPr>
            <a:r>
              <a:rPr lang="en-IE" sz="2400" dirty="0" smtClean="0"/>
              <a:t>Role-play /Simulations. </a:t>
            </a:r>
          </a:p>
          <a:p>
            <a:pPr eaLnBrk="1" hangingPunct="1">
              <a:lnSpc>
                <a:spcPct val="90000"/>
              </a:lnSpc>
            </a:pPr>
            <a:r>
              <a:rPr lang="en-IE" sz="2400" dirty="0" smtClean="0"/>
              <a:t>Project work /Field-work.</a:t>
            </a:r>
          </a:p>
          <a:p>
            <a:pPr eaLnBrk="1" hangingPunct="1">
              <a:lnSpc>
                <a:spcPct val="90000"/>
              </a:lnSpc>
            </a:pPr>
            <a:r>
              <a:rPr lang="en-IE" sz="2400" dirty="0" smtClean="0"/>
              <a:t>Out-of-school Activities.</a:t>
            </a:r>
          </a:p>
          <a:p>
            <a:pPr eaLnBrk="1" hangingPunct="1">
              <a:lnSpc>
                <a:spcPct val="90000"/>
              </a:lnSpc>
            </a:pPr>
            <a:r>
              <a:rPr lang="en-IE" sz="2400" dirty="0" smtClean="0"/>
              <a:t>Visiting Speakers.</a:t>
            </a:r>
          </a:p>
          <a:p>
            <a:pPr eaLnBrk="1" hangingPunct="1">
              <a:lnSpc>
                <a:spcPct val="90000"/>
              </a:lnSpc>
            </a:pPr>
            <a:r>
              <a:rPr lang="en-IE" sz="2400" dirty="0" smtClean="0"/>
              <a:t>Practical-Work.</a:t>
            </a:r>
          </a:p>
          <a:p>
            <a:pPr eaLnBrk="1" hangingPunct="1">
              <a:lnSpc>
                <a:spcPct val="90000"/>
              </a:lnSpc>
            </a:pPr>
            <a:endParaRPr lang="en-IE" dirty="0" smtClean="0"/>
          </a:p>
          <a:p>
            <a:pPr eaLnBrk="1" hangingPunct="1">
              <a:lnSpc>
                <a:spcPct val="90000"/>
              </a:lnSpc>
            </a:pPr>
            <a:endParaRPr lang="en-GB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5992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15888"/>
            <a:ext cx="7772400" cy="608012"/>
          </a:xfrm>
        </p:spPr>
        <p:txBody>
          <a:bodyPr/>
          <a:lstStyle/>
          <a:p>
            <a:pPr eaLnBrk="1" hangingPunct="1"/>
            <a:r>
              <a:rPr lang="en-IE" smtClean="0"/>
              <a:t>ASSESSMENT.</a:t>
            </a:r>
            <a:endParaRPr lang="en-GB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765175"/>
            <a:ext cx="8001000" cy="5040313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IE" sz="2800" dirty="0" smtClean="0"/>
              <a:t>STUDENTS ARE ASSESSED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IE" sz="2800" dirty="0" smtClean="0"/>
              <a:t>ON ALL ASPECTS OF THE PROGRAMME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IE" sz="2800" dirty="0" smtClean="0"/>
              <a:t>USING A VARIETY OF TECHNIQUES:</a:t>
            </a:r>
          </a:p>
          <a:p>
            <a:pPr eaLnBrk="1" hangingPunct="1">
              <a:lnSpc>
                <a:spcPct val="90000"/>
              </a:lnSpc>
            </a:pPr>
            <a:r>
              <a:rPr lang="en-IE" sz="2800" dirty="0" smtClean="0"/>
              <a:t>School Journal.</a:t>
            </a:r>
          </a:p>
          <a:p>
            <a:pPr eaLnBrk="1" hangingPunct="1">
              <a:lnSpc>
                <a:spcPct val="90000"/>
              </a:lnSpc>
            </a:pPr>
            <a:r>
              <a:rPr lang="en-IE" sz="2800" dirty="0" smtClean="0"/>
              <a:t>Oral Presentations.</a:t>
            </a:r>
          </a:p>
          <a:p>
            <a:pPr eaLnBrk="1" hangingPunct="1">
              <a:lnSpc>
                <a:spcPct val="90000"/>
              </a:lnSpc>
            </a:pPr>
            <a:r>
              <a:rPr lang="en-IE" sz="2800" dirty="0" smtClean="0"/>
              <a:t>Aural Assessment.</a:t>
            </a:r>
          </a:p>
          <a:p>
            <a:pPr eaLnBrk="1" hangingPunct="1">
              <a:lnSpc>
                <a:spcPct val="90000"/>
              </a:lnSpc>
            </a:pPr>
            <a:r>
              <a:rPr lang="en-IE" sz="2800" dirty="0" smtClean="0"/>
              <a:t>Project-Work.</a:t>
            </a:r>
          </a:p>
          <a:p>
            <a:pPr eaLnBrk="1" hangingPunct="1">
              <a:lnSpc>
                <a:spcPct val="90000"/>
              </a:lnSpc>
            </a:pPr>
            <a:r>
              <a:rPr lang="en-IE" sz="2800" dirty="0" smtClean="0"/>
              <a:t>Self-Assessment.</a:t>
            </a:r>
          </a:p>
          <a:p>
            <a:pPr eaLnBrk="1" hangingPunct="1">
              <a:lnSpc>
                <a:spcPct val="90000"/>
              </a:lnSpc>
            </a:pPr>
            <a:r>
              <a:rPr lang="en-IE" sz="2800" dirty="0" smtClean="0"/>
              <a:t>Written and/or Practical Class Tests.</a:t>
            </a:r>
          </a:p>
          <a:p>
            <a:pPr eaLnBrk="1" hangingPunct="1">
              <a:lnSpc>
                <a:spcPct val="90000"/>
              </a:lnSpc>
            </a:pPr>
            <a:r>
              <a:rPr lang="en-IE" sz="2800" dirty="0" smtClean="0"/>
              <a:t>Displays of Work.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val="225859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7772400" cy="642937"/>
          </a:xfrm>
        </p:spPr>
        <p:txBody>
          <a:bodyPr/>
          <a:lstStyle/>
          <a:p>
            <a:pPr eaLnBrk="1" hangingPunct="1"/>
            <a:r>
              <a:rPr lang="en-US" smtClean="0"/>
              <a:t>CERTIFICATION.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052513"/>
            <a:ext cx="7772400" cy="4897437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800" dirty="0" smtClean="0"/>
              <a:t>Certificate from St. Anne’s Community College.</a:t>
            </a:r>
          </a:p>
          <a:p>
            <a:pPr marL="0" indent="0" eaLnBrk="1" hangingPunct="1">
              <a:buFontTx/>
              <a:buNone/>
              <a:defRPr/>
            </a:pPr>
            <a:endParaRPr lang="en-US" sz="2800" dirty="0" smtClean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800" dirty="0" smtClean="0"/>
              <a:t>STUDENTS WILL BE ASSESSED ON: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800" dirty="0" smtClean="0"/>
              <a:t>Participation.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800" dirty="0" smtClean="0"/>
              <a:t>Enthusiasm.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800" dirty="0" smtClean="0"/>
              <a:t>Commitment.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800" dirty="0" smtClean="0"/>
              <a:t>Progress </a:t>
            </a:r>
            <a:r>
              <a:rPr lang="en-US" sz="2800" dirty="0"/>
              <a:t>T</a:t>
            </a:r>
            <a:r>
              <a:rPr lang="en-US" sz="2800" dirty="0" smtClean="0"/>
              <a:t>hroughout the Year.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800" dirty="0" smtClean="0"/>
              <a:t>How the Students Apply Themselves to the Programme.</a:t>
            </a:r>
          </a:p>
        </p:txBody>
      </p:sp>
    </p:spTree>
    <p:extLst>
      <p:ext uri="{BB962C8B-B14F-4D97-AF65-F5344CB8AC3E}">
        <p14:creationId xmlns:p14="http://schemas.microsoft.com/office/powerpoint/2010/main" val="339225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765175"/>
            <a:ext cx="7772400" cy="569913"/>
          </a:xfrm>
        </p:spPr>
        <p:txBody>
          <a:bodyPr/>
          <a:lstStyle/>
          <a:p>
            <a:pPr eaLnBrk="1" hangingPunct="1"/>
            <a:r>
              <a:rPr lang="en-IE" smtClean="0"/>
              <a:t/>
            </a:r>
            <a:br>
              <a:rPr lang="en-IE" smtClean="0"/>
            </a:br>
            <a:r>
              <a:rPr lang="en-IE" smtClean="0"/>
              <a:t/>
            </a:r>
            <a:br>
              <a:rPr lang="en-IE" smtClean="0"/>
            </a:br>
            <a:r>
              <a:rPr lang="en-IE" smtClean="0"/>
              <a:t/>
            </a:r>
            <a:br>
              <a:rPr lang="en-IE" smtClean="0"/>
            </a:br>
            <a:r>
              <a:rPr lang="en-IE" smtClean="0"/>
              <a:t/>
            </a:r>
            <a:br>
              <a:rPr lang="en-IE" smtClean="0"/>
            </a:br>
            <a:r>
              <a:rPr lang="en-IE" smtClean="0"/>
              <a:t/>
            </a:r>
            <a:br>
              <a:rPr lang="en-IE" smtClean="0"/>
            </a:br>
            <a:r>
              <a:rPr lang="en-IE" smtClean="0"/>
              <a:t>POINTS TO CONSIDER </a:t>
            </a:r>
            <a:br>
              <a:rPr lang="en-IE" smtClean="0"/>
            </a:br>
            <a:r>
              <a:rPr lang="en-IE" smtClean="0"/>
              <a:t>ABOUT  TY.</a:t>
            </a:r>
            <a:endParaRPr lang="en-US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268413"/>
            <a:ext cx="7772400" cy="50403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IE" sz="2800" dirty="0" smtClean="0"/>
              <a:t>Why do I want to do TY?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n-IE" sz="28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IE" sz="2800" dirty="0" smtClean="0"/>
              <a:t>Don’t </a:t>
            </a:r>
            <a:r>
              <a:rPr lang="en-IE" sz="2800" dirty="0"/>
              <a:t>B</a:t>
            </a:r>
            <a:r>
              <a:rPr lang="en-IE" sz="2800" dirty="0" smtClean="0"/>
              <a:t>ase </a:t>
            </a:r>
            <a:r>
              <a:rPr lang="en-IE" sz="2800" dirty="0"/>
              <a:t>Y</a:t>
            </a:r>
            <a:r>
              <a:rPr lang="en-IE" sz="2800" dirty="0" smtClean="0"/>
              <a:t>our </a:t>
            </a:r>
            <a:r>
              <a:rPr lang="en-IE" sz="2800" dirty="0"/>
              <a:t>D</a:t>
            </a:r>
            <a:r>
              <a:rPr lang="en-IE" sz="2800" dirty="0" smtClean="0"/>
              <a:t>ecision on What </a:t>
            </a:r>
            <a:r>
              <a:rPr lang="en-IE" sz="2800" dirty="0"/>
              <a:t>Y</a:t>
            </a:r>
            <a:r>
              <a:rPr lang="en-IE" sz="2800" dirty="0" smtClean="0"/>
              <a:t>our </a:t>
            </a:r>
            <a:r>
              <a:rPr lang="en-IE" sz="2800" dirty="0"/>
              <a:t>F</a:t>
            </a:r>
            <a:r>
              <a:rPr lang="en-IE" sz="2800" dirty="0" smtClean="0"/>
              <a:t>riends </a:t>
            </a:r>
            <a:r>
              <a:rPr lang="en-IE" sz="2800" dirty="0"/>
              <a:t>W</a:t>
            </a:r>
            <a:r>
              <a:rPr lang="en-IE" sz="2800" dirty="0" smtClean="0"/>
              <a:t>ant to Do!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endParaRPr lang="en-IE" sz="28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IE" sz="2800" dirty="0" smtClean="0"/>
              <a:t>4</a:t>
            </a:r>
            <a:r>
              <a:rPr lang="en-IE" sz="2800" baseline="30000" dirty="0" smtClean="0"/>
              <a:t>th</a:t>
            </a:r>
            <a:r>
              <a:rPr lang="en-IE" sz="2800" dirty="0" smtClean="0"/>
              <a:t> year Subject Options</a:t>
            </a:r>
            <a:r>
              <a:rPr lang="en-IE" sz="2800" dirty="0"/>
              <a:t> </a:t>
            </a:r>
            <a:r>
              <a:rPr lang="en-IE" sz="2800" dirty="0" smtClean="0"/>
              <a:t>– Tasters in TY.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endParaRPr lang="en-IE" sz="28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IE" sz="2800" dirty="0" smtClean="0"/>
              <a:t>Am I Ready For Senior Cycle?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endParaRPr lang="en-IE" sz="28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IE" sz="2800" dirty="0" smtClean="0"/>
              <a:t>Am I Excited About the Opportunities TY Presents?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12602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Finance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IE" dirty="0" smtClean="0"/>
              <a:t>TOTAL FEES FOR 2016-2017:   €440.</a:t>
            </a:r>
          </a:p>
          <a:p>
            <a:pPr eaLnBrk="1" hangingPunct="1">
              <a:buFontTx/>
              <a:buNone/>
            </a:pPr>
            <a:endParaRPr lang="en-IE" dirty="0" smtClean="0"/>
          </a:p>
          <a:p>
            <a:pPr eaLnBrk="1" hangingPunct="1"/>
            <a:r>
              <a:rPr lang="en-IE" dirty="0" smtClean="0"/>
              <a:t>€80 	Deposit with Application Form</a:t>
            </a:r>
          </a:p>
          <a:p>
            <a:pPr eaLnBrk="1" hangingPunct="1"/>
            <a:r>
              <a:rPr lang="en-IE" dirty="0" smtClean="0"/>
              <a:t>€180	May</a:t>
            </a:r>
          </a:p>
          <a:p>
            <a:pPr eaLnBrk="1" hangingPunct="1"/>
            <a:r>
              <a:rPr lang="en-IE" dirty="0" smtClean="0"/>
              <a:t>€180	September</a:t>
            </a:r>
            <a:r>
              <a:rPr lang="en-IE" baseline="30000" dirty="0" smtClean="0"/>
              <a:t> </a:t>
            </a:r>
            <a:endParaRPr lang="en-IE" baseline="30000" dirty="0"/>
          </a:p>
          <a:p>
            <a:pPr eaLnBrk="1" hangingPunct="1"/>
            <a:r>
              <a:rPr lang="en-IE" dirty="0"/>
              <a:t>M</a:t>
            </a:r>
            <a:r>
              <a:rPr lang="en-IE" dirty="0" smtClean="0"/>
              <a:t>ake cheques payable to LCETB please</a:t>
            </a:r>
            <a:endParaRPr lang="en-IE" baseline="30000" dirty="0" smtClean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8056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332656"/>
            <a:ext cx="6400800" cy="685800"/>
          </a:xfrm>
        </p:spPr>
        <p:txBody>
          <a:bodyPr>
            <a:normAutofit/>
          </a:bodyPr>
          <a:lstStyle/>
          <a:p>
            <a:r>
              <a:rPr lang="en-IE" dirty="0" smtClean="0">
                <a:solidFill>
                  <a:schemeClr val="tx1"/>
                </a:solidFill>
              </a:rPr>
              <a:t>Leaving Cert Established </a:t>
            </a:r>
            <a:endParaRPr lang="en-IE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IE" sz="2400" b="1" u="sng" dirty="0" smtClean="0"/>
              <a:t>Core Subjects</a:t>
            </a:r>
          </a:p>
          <a:p>
            <a:r>
              <a:rPr lang="en-IE" dirty="0"/>
              <a:t>Examined at </a:t>
            </a:r>
            <a:r>
              <a:rPr lang="en-IE" dirty="0" smtClean="0"/>
              <a:t>LC (3)</a:t>
            </a:r>
            <a:endParaRPr lang="en-IE" dirty="0"/>
          </a:p>
          <a:p>
            <a:pPr lvl="1"/>
            <a:r>
              <a:rPr lang="en-IE" dirty="0"/>
              <a:t>Irish</a:t>
            </a:r>
          </a:p>
          <a:p>
            <a:pPr lvl="1"/>
            <a:r>
              <a:rPr lang="en-IE" dirty="0"/>
              <a:t>English </a:t>
            </a:r>
          </a:p>
          <a:p>
            <a:pPr lvl="1"/>
            <a:r>
              <a:rPr lang="en-IE" dirty="0" smtClean="0"/>
              <a:t>Mathematics</a:t>
            </a:r>
          </a:p>
          <a:p>
            <a:r>
              <a:rPr lang="en-IE" dirty="0" smtClean="0"/>
              <a:t>Non Exam</a:t>
            </a:r>
          </a:p>
          <a:p>
            <a:pPr lvl="1"/>
            <a:r>
              <a:rPr lang="en-IE" dirty="0" smtClean="0"/>
              <a:t>PE</a:t>
            </a:r>
          </a:p>
          <a:p>
            <a:pPr lvl="1"/>
            <a:r>
              <a:rPr lang="en-IE" dirty="0" smtClean="0"/>
              <a:t>RE including RSE</a:t>
            </a:r>
          </a:p>
          <a:p>
            <a:pPr lvl="1"/>
            <a:r>
              <a:rPr lang="en-IE" dirty="0" smtClean="0"/>
              <a:t>Careers</a:t>
            </a:r>
          </a:p>
          <a:p>
            <a:pPr lvl="1"/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IE" sz="2400" b="1" u="sng" dirty="0" smtClean="0"/>
              <a:t>Option Subjects </a:t>
            </a:r>
            <a:r>
              <a:rPr lang="en-IE" sz="2400" dirty="0" smtClean="0"/>
              <a:t>(4)</a:t>
            </a:r>
          </a:p>
          <a:p>
            <a:pPr lvl="1"/>
            <a:r>
              <a:rPr lang="en-IE" dirty="0" smtClean="0"/>
              <a:t>Choose from 17 Subjects </a:t>
            </a:r>
          </a:p>
          <a:p>
            <a:pPr lvl="1"/>
            <a:r>
              <a:rPr lang="en-IE" dirty="0" smtClean="0"/>
              <a:t>Option form in your pack</a:t>
            </a:r>
          </a:p>
          <a:p>
            <a:pPr lvl="1"/>
            <a:r>
              <a:rPr lang="en-IE" dirty="0" smtClean="0"/>
              <a:t>Total of 7 subjects examined at Leaving Certificate plus LCVP if </a:t>
            </a:r>
            <a:r>
              <a:rPr lang="en-IE" dirty="0" smtClean="0"/>
              <a:t>eligible</a:t>
            </a:r>
          </a:p>
          <a:p>
            <a:pPr lvl="1"/>
            <a:endParaRPr lang="en-IE" dirty="0"/>
          </a:p>
          <a:p>
            <a:pPr lvl="1"/>
            <a:r>
              <a:rPr lang="en-IE" dirty="0" smtClean="0"/>
              <a:t>NOTE: History and Geography are mandatory for JC but optional for </a:t>
            </a:r>
            <a:r>
              <a:rPr lang="en-IE" smtClean="0"/>
              <a:t>Leaving Cert</a:t>
            </a:r>
            <a:endParaRPr lang="en-IE" dirty="0" smtClean="0"/>
          </a:p>
          <a:p>
            <a:pPr lvl="1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577486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8350"/>
            <a:ext cx="7772400" cy="715963"/>
          </a:xfrm>
        </p:spPr>
        <p:txBody>
          <a:bodyPr/>
          <a:lstStyle/>
          <a:p>
            <a:pPr eaLnBrk="1" hangingPunct="1"/>
            <a:r>
              <a:rPr lang="en-IE" sz="4000" smtClean="0"/>
              <a:t>EXPECTATIONS OF STUDENTS DURING TY.</a:t>
            </a:r>
            <a:endParaRPr lang="en-US" sz="400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557338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IE" sz="2800" smtClean="0"/>
              <a:t>Actively participate in all the opportunities offered.</a:t>
            </a:r>
          </a:p>
          <a:p>
            <a:pPr eaLnBrk="1" hangingPunct="1">
              <a:lnSpc>
                <a:spcPct val="90000"/>
              </a:lnSpc>
            </a:pPr>
            <a:r>
              <a:rPr lang="en-IE" sz="2800" smtClean="0"/>
              <a:t>Develop work and study habits appropriate to senior cycle.</a:t>
            </a:r>
          </a:p>
          <a:p>
            <a:pPr eaLnBrk="1" hangingPunct="1">
              <a:lnSpc>
                <a:spcPct val="90000"/>
              </a:lnSpc>
            </a:pPr>
            <a:r>
              <a:rPr lang="en-IE" sz="2800" smtClean="0"/>
              <a:t>Establish positive and respectful relationships with fellow students and teachers.</a:t>
            </a:r>
          </a:p>
          <a:p>
            <a:pPr eaLnBrk="1" hangingPunct="1">
              <a:lnSpc>
                <a:spcPct val="90000"/>
              </a:lnSpc>
            </a:pPr>
            <a:r>
              <a:rPr lang="en-IE" sz="2800" smtClean="0"/>
              <a:t>Participate in class work and complete homework and other assignments on time and to the required standard.</a:t>
            </a:r>
            <a:endParaRPr lang="en-US" sz="2800" smtClean="0"/>
          </a:p>
        </p:txBody>
      </p:sp>
    </p:spTree>
    <p:extLst>
      <p:ext uri="{BB962C8B-B14F-4D97-AF65-F5344CB8AC3E}">
        <p14:creationId xmlns:p14="http://schemas.microsoft.com/office/powerpoint/2010/main" val="202309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4450"/>
            <a:ext cx="7772400" cy="714375"/>
          </a:xfrm>
        </p:spPr>
        <p:txBody>
          <a:bodyPr/>
          <a:lstStyle/>
          <a:p>
            <a:pPr eaLnBrk="1" hangingPunct="1"/>
            <a:r>
              <a:rPr lang="en-US" smtClean="0"/>
              <a:t>KEY TO SUCCESS.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981075"/>
            <a:ext cx="7772400" cy="5184775"/>
          </a:xfrm>
        </p:spPr>
        <p:txBody>
          <a:bodyPr/>
          <a:lstStyle/>
          <a:p>
            <a:pPr algn="ctr" eaLnBrk="1" hangingPunct="1">
              <a:buFontTx/>
              <a:buChar char="•"/>
            </a:pPr>
            <a:r>
              <a:rPr lang="en-US" sz="4000" b="1" smtClean="0"/>
              <a:t>PARTICIPATION.</a:t>
            </a:r>
          </a:p>
          <a:p>
            <a:pPr algn="ctr" eaLnBrk="1" hangingPunct="1">
              <a:buFontTx/>
              <a:buChar char="•"/>
            </a:pPr>
            <a:r>
              <a:rPr lang="en-US" sz="4000" b="1" smtClean="0"/>
              <a:t>GOOD ATTENDANCE.</a:t>
            </a:r>
          </a:p>
          <a:p>
            <a:pPr algn="ctr" eaLnBrk="1" hangingPunct="1">
              <a:buFontTx/>
              <a:buChar char="•"/>
            </a:pPr>
            <a:r>
              <a:rPr lang="en-US" sz="4000" b="1" smtClean="0"/>
              <a:t>POSITIVE RELATIONSHIPS.</a:t>
            </a:r>
          </a:p>
          <a:p>
            <a:pPr algn="ctr" eaLnBrk="1" hangingPunct="1">
              <a:buFontTx/>
              <a:buChar char="•"/>
            </a:pPr>
            <a:r>
              <a:rPr lang="en-US" sz="4000" b="1" smtClean="0"/>
              <a:t>FLEXIBILITY.</a:t>
            </a:r>
          </a:p>
          <a:p>
            <a:pPr algn="ctr" eaLnBrk="1" hangingPunct="1">
              <a:buFontTx/>
              <a:buChar char="•"/>
            </a:pPr>
            <a:r>
              <a:rPr lang="en-US" sz="4000" b="1" smtClean="0"/>
              <a:t>OPENNESS TO LEARNING NEW THINGS.</a:t>
            </a:r>
          </a:p>
          <a:p>
            <a:pPr algn="ctr" eaLnBrk="1" hangingPunct="1">
              <a:buFontTx/>
              <a:buChar char="•"/>
            </a:pPr>
            <a:r>
              <a:rPr lang="en-US" sz="4000" b="1" smtClean="0"/>
              <a:t>GIVE IT A GO.</a:t>
            </a:r>
          </a:p>
        </p:txBody>
      </p:sp>
    </p:spTree>
    <p:extLst>
      <p:ext uri="{BB962C8B-B14F-4D97-AF65-F5344CB8AC3E}">
        <p14:creationId xmlns:p14="http://schemas.microsoft.com/office/powerpoint/2010/main" val="329084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TY IS AN OPPORTUNITY TO DEVELOP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3RS	Reading, Writing, Arithmetic.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3TS	Thinking, Teamwork, 				Technology.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3LS	Life skills, Learning, Leisure.</a:t>
            </a:r>
          </a:p>
        </p:txBody>
      </p:sp>
    </p:spTree>
    <p:extLst>
      <p:ext uri="{BB962C8B-B14F-4D97-AF65-F5344CB8AC3E}">
        <p14:creationId xmlns:p14="http://schemas.microsoft.com/office/powerpoint/2010/main" val="7721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764704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RESEARCH FINDINGS</a:t>
            </a:r>
            <a:br>
              <a:rPr lang="en-US" sz="4000" dirty="0" smtClean="0"/>
            </a:br>
            <a:r>
              <a:rPr lang="en-US" sz="4000" dirty="0" smtClean="0"/>
              <a:t>on Transition Year </a:t>
            </a:r>
            <a:br>
              <a:rPr lang="en-US" sz="4000" dirty="0" smtClean="0"/>
            </a:br>
            <a:endParaRPr lang="en-US" sz="4000" dirty="0" smtClean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307" y="2608811"/>
            <a:ext cx="3811385" cy="2859578"/>
          </a:xfrm>
        </p:spPr>
      </p:pic>
    </p:spTree>
    <p:extLst>
      <p:ext uri="{BB962C8B-B14F-4D97-AF65-F5344CB8AC3E}">
        <p14:creationId xmlns:p14="http://schemas.microsoft.com/office/powerpoint/2010/main" val="381864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44450"/>
            <a:ext cx="7772400" cy="714375"/>
          </a:xfrm>
        </p:spPr>
        <p:txBody>
          <a:bodyPr/>
          <a:lstStyle/>
          <a:p>
            <a:pPr eaLnBrk="1" hangingPunct="1"/>
            <a:r>
              <a:rPr lang="en-US" smtClean="0"/>
              <a:t>RESEARCH FINDINGS (1)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981075"/>
            <a:ext cx="7772400" cy="4114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The ESRI Study “The Transition Year </a:t>
            </a:r>
            <a:r>
              <a:rPr lang="en-US" sz="2800" dirty="0" err="1" smtClean="0"/>
              <a:t>Programme</a:t>
            </a:r>
            <a:r>
              <a:rPr lang="en-US" sz="2800" dirty="0" smtClean="0"/>
              <a:t>-An Assessment” has established that students who had taken the TY </a:t>
            </a:r>
            <a:r>
              <a:rPr lang="en-US" sz="2800" dirty="0" err="1" smtClean="0"/>
              <a:t>programme</a:t>
            </a:r>
            <a:r>
              <a:rPr lang="en-US" sz="2800" dirty="0" smtClean="0"/>
              <a:t> had a </a:t>
            </a:r>
            <a:r>
              <a:rPr lang="en-US" sz="2800" b="1" dirty="0" smtClean="0"/>
              <a:t>Higher Grade Point</a:t>
            </a:r>
            <a:r>
              <a:rPr lang="en-US" sz="2800" dirty="0" smtClean="0"/>
              <a:t> </a:t>
            </a:r>
            <a:r>
              <a:rPr lang="en-US" sz="2800" b="1" dirty="0" smtClean="0"/>
              <a:t>Average</a:t>
            </a:r>
            <a:r>
              <a:rPr lang="en-US" sz="2800" dirty="0" smtClean="0"/>
              <a:t> in the Leaving Certificate as well as </a:t>
            </a:r>
            <a:r>
              <a:rPr lang="en-US" sz="2800" b="1" dirty="0" smtClean="0"/>
              <a:t>Increased Entry Level to Higher Education</a:t>
            </a:r>
            <a:r>
              <a:rPr lang="en-US" sz="2800" dirty="0" smtClean="0"/>
              <a:t>.  Students were also found to take a </a:t>
            </a:r>
            <a:r>
              <a:rPr lang="en-US" sz="2800" b="1" dirty="0" smtClean="0"/>
              <a:t>Broader Range of Courses</a:t>
            </a:r>
            <a:r>
              <a:rPr lang="en-US" sz="2800" dirty="0" smtClean="0"/>
              <a:t> at third level than non TY students.</a:t>
            </a:r>
          </a:p>
        </p:txBody>
      </p:sp>
    </p:spTree>
    <p:extLst>
      <p:ext uri="{BB962C8B-B14F-4D97-AF65-F5344CB8AC3E}">
        <p14:creationId xmlns:p14="http://schemas.microsoft.com/office/powerpoint/2010/main" val="180840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7772400" cy="788988"/>
          </a:xfrm>
        </p:spPr>
        <p:txBody>
          <a:bodyPr/>
          <a:lstStyle/>
          <a:p>
            <a:pPr eaLnBrk="1" hangingPunct="1"/>
            <a:r>
              <a:rPr lang="en-US" smtClean="0"/>
              <a:t>RESEARCH FINDINGS (2)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836613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dirty="0" smtClean="0"/>
              <a:t>NCCA STUDY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   Found that Leaving Cert students who had taken TY </a:t>
            </a:r>
            <a:r>
              <a:rPr lang="en-US" dirty="0" err="1" smtClean="0"/>
              <a:t>Programme</a:t>
            </a:r>
            <a:r>
              <a:rPr lang="en-US" dirty="0" smtClean="0"/>
              <a:t> were more likely to: </a:t>
            </a:r>
          </a:p>
          <a:p>
            <a:pPr eaLnBrk="1" hangingPunct="1">
              <a:lnSpc>
                <a:spcPct val="90000"/>
              </a:lnSpc>
            </a:pPr>
            <a:r>
              <a:rPr lang="en-US" b="1" dirty="0" smtClean="0"/>
              <a:t>Be educationally adventurous.</a:t>
            </a:r>
          </a:p>
          <a:p>
            <a:pPr eaLnBrk="1" hangingPunct="1">
              <a:lnSpc>
                <a:spcPct val="90000"/>
              </a:lnSpc>
            </a:pPr>
            <a:r>
              <a:rPr lang="en-US" b="1" dirty="0" smtClean="0"/>
              <a:t>Retain subjects at higher level.</a:t>
            </a:r>
          </a:p>
          <a:p>
            <a:pPr eaLnBrk="1" hangingPunct="1">
              <a:lnSpc>
                <a:spcPct val="90000"/>
              </a:lnSpc>
            </a:pPr>
            <a:r>
              <a:rPr lang="en-US" b="1" dirty="0" smtClean="0"/>
              <a:t>Take up subjects they had not taken before.</a:t>
            </a:r>
          </a:p>
        </p:txBody>
      </p:sp>
    </p:spTree>
    <p:extLst>
      <p:ext uri="{BB962C8B-B14F-4D97-AF65-F5344CB8AC3E}">
        <p14:creationId xmlns:p14="http://schemas.microsoft.com/office/powerpoint/2010/main" val="168418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15888"/>
            <a:ext cx="7772400" cy="501650"/>
          </a:xfrm>
        </p:spPr>
        <p:txBody>
          <a:bodyPr/>
          <a:lstStyle/>
          <a:p>
            <a:pPr eaLnBrk="1" hangingPunct="1"/>
            <a:r>
              <a:rPr lang="en-US" smtClean="0"/>
              <a:t>INSPECTORATE  EVALUATION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052513"/>
            <a:ext cx="7772400" cy="4114800"/>
          </a:xfrm>
        </p:spPr>
        <p:txBody>
          <a:bodyPr/>
          <a:lstStyle/>
          <a:p>
            <a:pPr eaLnBrk="1" hangingPunct="1"/>
            <a:r>
              <a:rPr lang="en-US" sz="2800" smtClean="0"/>
              <a:t>The consensus among Principals, Teachers and Students is that the Transition Year Programme is a very </a:t>
            </a:r>
            <a:r>
              <a:rPr lang="en-US" sz="3600" b="1" smtClean="0"/>
              <a:t>worthwhile</a:t>
            </a:r>
            <a:r>
              <a:rPr lang="en-US" sz="3600" smtClean="0"/>
              <a:t> </a:t>
            </a:r>
            <a:r>
              <a:rPr lang="en-US" sz="3600" b="1" smtClean="0"/>
              <a:t>initiative</a:t>
            </a:r>
            <a:r>
              <a:rPr lang="en-US" sz="2800" smtClean="0"/>
              <a:t>………………It gives the students </a:t>
            </a:r>
            <a:r>
              <a:rPr lang="en-US" sz="3600" b="1" smtClean="0"/>
              <a:t>time to grow in maturity and to develop self-confidence</a:t>
            </a:r>
            <a:r>
              <a:rPr lang="en-US" sz="2800" smtClean="0"/>
              <a:t>.</a:t>
            </a:r>
          </a:p>
          <a:p>
            <a:pPr eaLnBrk="1" hangingPunct="1">
              <a:buFontTx/>
              <a:buNone/>
            </a:pPr>
            <a:r>
              <a:rPr lang="en-US" sz="2800" smtClean="0"/>
              <a:t>	(Inspectorate Dept. of Education)</a:t>
            </a:r>
          </a:p>
        </p:txBody>
      </p:sp>
    </p:spTree>
    <p:extLst>
      <p:ext uri="{BB962C8B-B14F-4D97-AF65-F5344CB8AC3E}">
        <p14:creationId xmlns:p14="http://schemas.microsoft.com/office/powerpoint/2010/main" val="177181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99" y="1981200"/>
            <a:ext cx="3087202" cy="41148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967037"/>
            <a:ext cx="3810000" cy="2143125"/>
          </a:xfrm>
        </p:spPr>
      </p:pic>
    </p:spTree>
    <p:extLst>
      <p:ext uri="{BB962C8B-B14F-4D97-AF65-F5344CB8AC3E}">
        <p14:creationId xmlns:p14="http://schemas.microsoft.com/office/powerpoint/2010/main" val="368270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Questions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026" name="Picture 2" descr="C:\Users\fdaly\AppData\Local\Microsoft\Windows\Temporary Internet Files\Content.IE5\EG7JRZLQ\MC90044190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587" y="2530475"/>
            <a:ext cx="1520825" cy="179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fdaly\AppData\Local\Microsoft\Windows\Temporary Internet Files\Content.IE5\EG7JRZLQ\MC90044190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587" y="2530475"/>
            <a:ext cx="1520825" cy="179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8210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tx1"/>
                </a:solidFill>
              </a:rPr>
              <a:t>LCVP</a:t>
            </a:r>
            <a:r>
              <a:rPr lang="en-IE" dirty="0" smtClean="0"/>
              <a:t>	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E" dirty="0" smtClean="0"/>
              <a:t>What is it?</a:t>
            </a:r>
          </a:p>
          <a:p>
            <a:pPr lvl="1"/>
            <a:r>
              <a:rPr lang="en-IE" dirty="0" smtClean="0"/>
              <a:t>An add on programme where you study two modules namely Enterprise Education and The world of Work.  It aims to prepare young people for both.</a:t>
            </a:r>
          </a:p>
          <a:p>
            <a:r>
              <a:rPr lang="en-IE" dirty="0" smtClean="0"/>
              <a:t>How do I get it?</a:t>
            </a:r>
          </a:p>
          <a:p>
            <a:pPr lvl="1"/>
            <a:r>
              <a:rPr lang="en-IE" dirty="0" smtClean="0"/>
              <a:t>By having the correct combination of subjects</a:t>
            </a:r>
          </a:p>
          <a:p>
            <a:r>
              <a:rPr lang="en-IE" dirty="0" smtClean="0"/>
              <a:t>Why is it a good idea?</a:t>
            </a:r>
          </a:p>
          <a:p>
            <a:pPr lvl="1"/>
            <a:r>
              <a:rPr lang="en-IE" dirty="0" smtClean="0"/>
              <a:t>If you do any ordinary level subjects it is very useful for points</a:t>
            </a:r>
          </a:p>
          <a:p>
            <a:pPr lvl="1"/>
            <a:r>
              <a:rPr lang="en-IE" dirty="0" smtClean="0"/>
              <a:t>It is common level</a:t>
            </a:r>
          </a:p>
          <a:p>
            <a:pPr lvl="1"/>
            <a:r>
              <a:rPr lang="en-IE" dirty="0" smtClean="0"/>
              <a:t>It is assessed completely before the LC</a:t>
            </a:r>
          </a:p>
          <a:p>
            <a:pPr lvl="1"/>
            <a:r>
              <a:rPr lang="en-IE" dirty="0" smtClean="0"/>
              <a:t>60% portfolio including items like CV, Career Investigation, Recorded Interview, visits</a:t>
            </a:r>
          </a:p>
          <a:p>
            <a:pPr lvl="1"/>
            <a:r>
              <a:rPr lang="en-IE" dirty="0" smtClean="0"/>
              <a:t>40% Exam in May of LC Year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595266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5.2|27.4|15.|12.4|11.|21.4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umi Painting">
  <a:themeElements>
    <a:clrScheme name="Sumi Painting 1">
      <a:dk1>
        <a:srgbClr val="545472"/>
      </a:dk1>
      <a:lt1>
        <a:srgbClr val="FFFFFF"/>
      </a:lt1>
      <a:dk2>
        <a:srgbClr val="660066"/>
      </a:dk2>
      <a:lt2>
        <a:srgbClr val="9797B7"/>
      </a:lt2>
      <a:accent1>
        <a:srgbClr val="A7CCD9"/>
      </a:accent1>
      <a:accent2>
        <a:srgbClr val="C7C7DF"/>
      </a:accent2>
      <a:accent3>
        <a:srgbClr val="FFFFFF"/>
      </a:accent3>
      <a:accent4>
        <a:srgbClr val="464660"/>
      </a:accent4>
      <a:accent5>
        <a:srgbClr val="D0E2E9"/>
      </a:accent5>
      <a:accent6>
        <a:srgbClr val="B4B4CA"/>
      </a:accent6>
      <a:hlink>
        <a:srgbClr val="9595FF"/>
      </a:hlink>
      <a:folHlink>
        <a:srgbClr val="8888AE"/>
      </a:folHlink>
    </a:clrScheme>
    <a:fontScheme name="Sumi Painting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umi Painting 1">
        <a:dk1>
          <a:srgbClr val="545472"/>
        </a:dk1>
        <a:lt1>
          <a:srgbClr val="FFFFFF"/>
        </a:lt1>
        <a:dk2>
          <a:srgbClr val="660066"/>
        </a:dk2>
        <a:lt2>
          <a:srgbClr val="9797B7"/>
        </a:lt2>
        <a:accent1>
          <a:srgbClr val="A7CCD9"/>
        </a:accent1>
        <a:accent2>
          <a:srgbClr val="C7C7DF"/>
        </a:accent2>
        <a:accent3>
          <a:srgbClr val="FFFFFF"/>
        </a:accent3>
        <a:accent4>
          <a:srgbClr val="464660"/>
        </a:accent4>
        <a:accent5>
          <a:srgbClr val="D0E2E9"/>
        </a:accent5>
        <a:accent6>
          <a:srgbClr val="B4B4CA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2">
        <a:dk1>
          <a:srgbClr val="545472"/>
        </a:dk1>
        <a:lt1>
          <a:srgbClr val="FFFFFF"/>
        </a:lt1>
        <a:dk2>
          <a:srgbClr val="892D5B"/>
        </a:dk2>
        <a:lt2>
          <a:srgbClr val="68A7BE"/>
        </a:lt2>
        <a:accent1>
          <a:srgbClr val="CAACCC"/>
        </a:accent1>
        <a:accent2>
          <a:srgbClr val="A7CCD9"/>
        </a:accent2>
        <a:accent3>
          <a:srgbClr val="FFFFFF"/>
        </a:accent3>
        <a:accent4>
          <a:srgbClr val="464660"/>
        </a:accent4>
        <a:accent5>
          <a:srgbClr val="E1D2E2"/>
        </a:accent5>
        <a:accent6>
          <a:srgbClr val="97B9C4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4">
        <a:dk1>
          <a:srgbClr val="545472"/>
        </a:dk1>
        <a:lt1>
          <a:srgbClr val="FFFFFF"/>
        </a:lt1>
        <a:dk2>
          <a:srgbClr val="892D5B"/>
        </a:dk2>
        <a:lt2>
          <a:srgbClr val="AC3872"/>
        </a:lt2>
        <a:accent1>
          <a:srgbClr val="660066"/>
        </a:accent1>
        <a:accent2>
          <a:srgbClr val="E2A6C4"/>
        </a:accent2>
        <a:accent3>
          <a:srgbClr val="FFFFFF"/>
        </a:accent3>
        <a:accent4>
          <a:srgbClr val="464660"/>
        </a:accent4>
        <a:accent5>
          <a:srgbClr val="B8AAB8"/>
        </a:accent5>
        <a:accent6>
          <a:srgbClr val="CD96B1"/>
        </a:accent6>
        <a:hlink>
          <a:srgbClr val="8585FF"/>
        </a:hlink>
        <a:folHlink>
          <a:srgbClr val="563E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5">
        <a:dk1>
          <a:srgbClr val="545472"/>
        </a:dk1>
        <a:lt1>
          <a:srgbClr val="FFFFFF"/>
        </a:lt1>
        <a:dk2>
          <a:srgbClr val="892D5B"/>
        </a:dk2>
        <a:lt2>
          <a:srgbClr val="515BA7"/>
        </a:lt2>
        <a:accent1>
          <a:srgbClr val="8BD8E7"/>
        </a:accent1>
        <a:accent2>
          <a:srgbClr val="A5AAD3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959ABF"/>
        </a:accent6>
        <a:hlink>
          <a:srgbClr val="B78AFA"/>
        </a:hlink>
        <a:folHlink>
          <a:srgbClr val="A0A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6">
        <a:dk1>
          <a:srgbClr val="545472"/>
        </a:dk1>
        <a:lt1>
          <a:srgbClr val="FFFFFF"/>
        </a:lt1>
        <a:dk2>
          <a:srgbClr val="37467F"/>
        </a:dk2>
        <a:lt2>
          <a:srgbClr val="547A3C"/>
        </a:lt2>
        <a:accent1>
          <a:srgbClr val="8BD8E7"/>
        </a:accent1>
        <a:accent2>
          <a:srgbClr val="B7D3A5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A6BF95"/>
        </a:accent6>
        <a:hlink>
          <a:srgbClr val="619147"/>
        </a:hlink>
        <a:folHlink>
          <a:srgbClr val="94BE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7">
        <a:dk1>
          <a:srgbClr val="545472"/>
        </a:dk1>
        <a:lt1>
          <a:srgbClr val="FFFFFF"/>
        </a:lt1>
        <a:dk2>
          <a:srgbClr val="655851"/>
        </a:dk2>
        <a:lt2>
          <a:srgbClr val="B49234"/>
        </a:lt2>
        <a:accent1>
          <a:srgbClr val="F8C684"/>
        </a:accent1>
        <a:accent2>
          <a:srgbClr val="E1CE97"/>
        </a:accent2>
        <a:accent3>
          <a:srgbClr val="FFFFFF"/>
        </a:accent3>
        <a:accent4>
          <a:srgbClr val="464660"/>
        </a:accent4>
        <a:accent5>
          <a:srgbClr val="FBDFC2"/>
        </a:accent5>
        <a:accent6>
          <a:srgbClr val="CCBA88"/>
        </a:accent6>
        <a:hlink>
          <a:srgbClr val="7C6148"/>
        </a:hlink>
        <a:folHlink>
          <a:srgbClr val="8E856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2275</TotalTime>
  <Words>2767</Words>
  <Application>Microsoft Office PowerPoint</Application>
  <PresentationFormat>On-screen Show (4:3)</PresentationFormat>
  <Paragraphs>663</Paragraphs>
  <Slides>88</Slides>
  <Notes>88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1" baseType="lpstr">
      <vt:lpstr>Civic</vt:lpstr>
      <vt:lpstr>Sumi Painting</vt:lpstr>
      <vt:lpstr>Slide</vt:lpstr>
      <vt:lpstr>INFORMATION EVENING   MONDAY 7TH MARCH 2016</vt:lpstr>
      <vt:lpstr>Exhibition opens Thursday in the Hunt Museum (see our website for more details: www.killaloecc.ie</vt:lpstr>
      <vt:lpstr>OPTIONS </vt:lpstr>
      <vt:lpstr>Outline </vt:lpstr>
      <vt:lpstr>What we’re doing….</vt:lpstr>
      <vt:lpstr>Choices</vt:lpstr>
      <vt:lpstr>Subject Choice – Examined Subjects</vt:lpstr>
      <vt:lpstr>Leaving Cert Established </vt:lpstr>
      <vt:lpstr>LCVP </vt:lpstr>
      <vt:lpstr>LCVP Visit </vt:lpstr>
      <vt:lpstr>LCVP Subject Groupings</vt:lpstr>
      <vt:lpstr>Junior Cycle Senior Cycle</vt:lpstr>
      <vt:lpstr>PowerPoint Presentation</vt:lpstr>
      <vt:lpstr>Option Subjects</vt:lpstr>
      <vt:lpstr>Points</vt:lpstr>
      <vt:lpstr>New Grading System 2017</vt:lpstr>
      <vt:lpstr>New Points System</vt:lpstr>
      <vt:lpstr>  New Points System August 2017</vt:lpstr>
      <vt:lpstr>Maths</vt:lpstr>
      <vt:lpstr>Points </vt:lpstr>
      <vt:lpstr>Option Subjects</vt:lpstr>
      <vt:lpstr>y</vt:lpstr>
      <vt:lpstr>Ladder Approach</vt:lpstr>
      <vt:lpstr>Entry Requirements</vt:lpstr>
      <vt:lpstr>General Entry Requirements</vt:lpstr>
      <vt:lpstr>Specific Subject Requirements</vt:lpstr>
      <vt:lpstr>Required or Helpful? Assumptions…</vt:lpstr>
      <vt:lpstr>Science Subjects &amp; Foreign Languages</vt:lpstr>
      <vt:lpstr>WHY?</vt:lpstr>
      <vt:lpstr>Languages </vt:lpstr>
      <vt:lpstr>Do I need a foreign language?</vt:lpstr>
      <vt:lpstr>Languages </vt:lpstr>
      <vt:lpstr>Basic Entry Requirements: Languages</vt:lpstr>
      <vt:lpstr>Specific Subject Requirements</vt:lpstr>
      <vt:lpstr>Specific Subject Requirements</vt:lpstr>
      <vt:lpstr>And …</vt:lpstr>
      <vt:lpstr>PowerPoint Presentation</vt:lpstr>
      <vt:lpstr>Consider the following factors when choosing your subjects:</vt:lpstr>
      <vt:lpstr>Making a Wise Choice</vt:lpstr>
      <vt:lpstr> Career Decisions? </vt:lpstr>
      <vt:lpstr>Choosing a Career</vt:lpstr>
      <vt:lpstr>Not sure? Safe option</vt:lpstr>
      <vt:lpstr>Resources</vt:lpstr>
      <vt:lpstr>www.careersportal.ie </vt:lpstr>
      <vt:lpstr>Language Entry Requirements  for Third Level</vt:lpstr>
      <vt:lpstr>Language Entry Requirements  for Third Level</vt:lpstr>
      <vt:lpstr>Subject Requirements</vt:lpstr>
      <vt:lpstr>PowerPoint Presentation</vt:lpstr>
      <vt:lpstr>www.curriculumonline.ie</vt:lpstr>
      <vt:lpstr>Research…</vt:lpstr>
      <vt:lpstr>PowerPoint Presentation</vt:lpstr>
      <vt:lpstr>Final words….</vt:lpstr>
      <vt:lpstr>Note the following:</vt:lpstr>
      <vt:lpstr>What next? </vt:lpstr>
      <vt:lpstr>The Form</vt:lpstr>
      <vt:lpstr>The form</vt:lpstr>
      <vt:lpstr>What not to do!</vt:lpstr>
      <vt:lpstr>What I hope you will all do!</vt:lpstr>
      <vt:lpstr>PowerPoint Presentation</vt:lpstr>
      <vt:lpstr>PowerPoint Presentation</vt:lpstr>
      <vt:lpstr>                                                                 ST.  ANNE’S  COMMUNITY COLLEGE  TRANSITION YEAR PROGRAMME</vt:lpstr>
      <vt:lpstr>HISTORY OF TRANSITION YEAR</vt:lpstr>
      <vt:lpstr>WHAT IS TRANSITION YEAR?</vt:lpstr>
      <vt:lpstr>WHY WAS  TRANSITION YEAR INTRODUCED?</vt:lpstr>
      <vt:lpstr>Why Opt for Transition Year? Challenges Facing Young People </vt:lpstr>
      <vt:lpstr>Why opt for Transition Year? Challenges Facing Young People </vt:lpstr>
      <vt:lpstr>Why opt for Transition Year? Challenges Facing Young People </vt:lpstr>
      <vt:lpstr>   AIMS.</vt:lpstr>
      <vt:lpstr> THE LAYERS OF  OUR TY PROGRAMME.</vt:lpstr>
      <vt:lpstr>CORE SUBJECT LAYER</vt:lpstr>
      <vt:lpstr>SUBJECT SAMPLING LAYER</vt:lpstr>
      <vt:lpstr>TRANSITION SPECIFIC LAYER</vt:lpstr>
      <vt:lpstr>SAMPLE CALENDAR LAYER.</vt:lpstr>
      <vt:lpstr>PowerPoint Presentation</vt:lpstr>
      <vt:lpstr>METHODOLOGIES</vt:lpstr>
      <vt:lpstr>ASSESSMENT.</vt:lpstr>
      <vt:lpstr>CERTIFICATION.</vt:lpstr>
      <vt:lpstr>     POINTS TO CONSIDER  ABOUT  TY.</vt:lpstr>
      <vt:lpstr>Finance</vt:lpstr>
      <vt:lpstr>EXPECTATIONS OF STUDENTS DURING TY.</vt:lpstr>
      <vt:lpstr>KEY TO SUCCESS.</vt:lpstr>
      <vt:lpstr>TY IS AN OPPORTUNITY TO DEVELOP</vt:lpstr>
      <vt:lpstr>RESEARCH FINDINGS on Transition Year  </vt:lpstr>
      <vt:lpstr>RESEARCH FINDINGS (1)</vt:lpstr>
      <vt:lpstr>RESEARCH FINDINGS (2)</vt:lpstr>
      <vt:lpstr>INSPECTORATE  EVALUATION</vt:lpstr>
      <vt:lpstr>PowerPoint Presentation</vt:lpstr>
      <vt:lpstr>Questions</vt:lpstr>
    </vt:vector>
  </TitlesOfParts>
  <Company>Clare Vec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Marion O'Donovan</dc:creator>
  <cp:lastModifiedBy>Fiona Daly</cp:lastModifiedBy>
  <cp:revision>136</cp:revision>
  <cp:lastPrinted>2016-03-07T18:24:44Z</cp:lastPrinted>
  <dcterms:created xsi:type="dcterms:W3CDTF">2013-03-01T11:20:50Z</dcterms:created>
  <dcterms:modified xsi:type="dcterms:W3CDTF">2016-03-08T11:24:45Z</dcterms:modified>
</cp:coreProperties>
</file>